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419" r:id="rId3"/>
    <p:sldId id="266" r:id="rId4"/>
    <p:sldId id="275" r:id="rId5"/>
    <p:sldId id="278" r:id="rId6"/>
    <p:sldId id="258" r:id="rId7"/>
    <p:sldId id="265" r:id="rId8"/>
    <p:sldId id="267" r:id="rId9"/>
    <p:sldId id="268" r:id="rId10"/>
    <p:sldId id="269" r:id="rId11"/>
    <p:sldId id="285" r:id="rId12"/>
    <p:sldId id="284" r:id="rId13"/>
    <p:sldId id="282" r:id="rId14"/>
    <p:sldId id="270" r:id="rId15"/>
    <p:sldId id="272" r:id="rId16"/>
    <p:sldId id="279" r:id="rId17"/>
    <p:sldId id="283" r:id="rId18"/>
    <p:sldId id="280" r:id="rId19"/>
    <p:sldId id="277" r:id="rId20"/>
    <p:sldId id="420" r:id="rId21"/>
    <p:sldId id="291" r:id="rId22"/>
    <p:sldId id="416" r:id="rId23"/>
    <p:sldId id="286" r:id="rId24"/>
    <p:sldId id="287" r:id="rId25"/>
    <p:sldId id="417" r:id="rId26"/>
    <p:sldId id="418" r:id="rId27"/>
    <p:sldId id="28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3" autoAdjust="0"/>
    <p:restoredTop sz="90750" autoAdjust="0"/>
  </p:normalViewPr>
  <p:slideViewPr>
    <p:cSldViewPr snapToGrid="0">
      <p:cViewPr varScale="1">
        <p:scale>
          <a:sx n="122" d="100"/>
          <a:sy n="122" d="100"/>
        </p:scale>
        <p:origin x="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BA774-4FC2-4F0D-9A59-A85CEA75EBD2}" type="datetimeFigureOut">
              <a:rPr lang="ko-KR" altLang="en-US" smtClean="0"/>
              <a:t>2021. 7. 30.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FA0B2-1FE9-4A66-AB97-4D04E8C70E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A5zGR66pWw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C2sqt9pG6K0&amp;t=8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A5zGR66pWw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C2sqt9pG6K0&amp;t=8s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GPT-3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A5zGR66pWw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C2sqt9pG6K0&amp;t=8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laonple&amp;logNo=220489989951&amp;proxyReferer=https://www.google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larisailab.com/archives/1206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ongascience.donga.com/news.php?idx=10001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kim.tistory.com/4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ongxmongx2.tistory.com/25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ythonkim.tistory.com/4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https://www.youtube.com/watch?v=8A5zGR66pWw</a:t>
            </a:r>
            <a:endParaRPr lang="en-US" altLang="ko-KR"/>
          </a:p>
          <a:p>
            <a:endParaRPr lang="en-US" altLang="ko-KR"/>
          </a:p>
          <a:p>
            <a:r>
              <a:rPr lang="en-US" altLang="ko-KR">
                <a:hlinkClick r:id="rId4"/>
              </a:rPr>
              <a:t>https://www.youtube.com/watch?v=C2sqt9pG6K0&amp;t=8s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742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255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https://www.youtube.com/watch?v=8A5zGR66pWw</a:t>
            </a:r>
            <a:endParaRPr lang="en-US" altLang="ko-KR"/>
          </a:p>
          <a:p>
            <a:endParaRPr lang="en-US" altLang="ko-KR"/>
          </a:p>
          <a:p>
            <a:r>
              <a:rPr lang="en-US" altLang="ko-KR">
                <a:hlinkClick r:id="rId4"/>
              </a:rPr>
              <a:t>https://www.youtube.com/watch?v=C2sqt9pG6K0&amp;t=8s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247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ore-KR"/>
              <a:t>https://theoriginalcatch.com/5</a:t>
            </a:r>
            <a:r>
              <a:rPr kumimoji="1" lang="ko-KR" altLang="en-US"/>
              <a:t> 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충격적인 </a:t>
            </a:r>
            <a:r>
              <a:rPr lang="en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GPT-2, GPT-3, GPT-4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개념과 인공지능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AI)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활용사례</a:t>
            </a: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244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ore-KR"/>
              <a:t>https://velog.io/@jinml/BERT</a:t>
            </a:r>
            <a:r>
              <a:rPr kumimoji="1" lang="ko-KR" altLang="en-US"/>
              <a:t>   </a:t>
            </a:r>
            <a:r>
              <a:rPr lang="en" altLang="ko-Kore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https://ratsgo.github.io/nlpbook/docs/language_model/bert_gpt/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https://www.quantumdl.com/entry/12%EC%A3%BC%EC%B0%A82-BERT-Pre-training-of-Deep-Bidirectional-Transformers-for-Language-Understanding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endParaRPr lang="en" altLang="ko-Kore-KR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50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73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ore-KR"/>
              <a:t>https://namu.wiki/w/GPT-3</a:t>
            </a:r>
            <a:r>
              <a:rPr kumimoji="1" lang="ko-KR" altLang="en-US"/>
              <a:t>    </a:t>
            </a:r>
            <a:r>
              <a:rPr lang="en" altLang="ko-Kore-KR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GPT-3</a:t>
            </a:r>
            <a:endParaRPr lang="en" altLang="ko-Kore-KR" sz="1200" b="1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ore-KR"/>
              <a:t>https://www.ajunews.com/view/20200904220705944</a:t>
            </a:r>
            <a:r>
              <a:rPr kumimoji="1" lang="ko-KR" altLang="en-US"/>
              <a:t>   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다목적 </a:t>
            </a:r>
            <a:r>
              <a:rPr lang="en" altLang="ko-Kore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</a:t>
            </a:r>
            <a:r>
              <a:rPr lang="en" altLang="ko-Kore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GPT-3, 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다음달 유료화된다</a:t>
            </a:r>
            <a:endParaRPr lang="en" altLang="ko-Kore-KR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ore-KR"/>
              <a:t>https://jiho-ml.com/weekly-nlp-29/</a:t>
            </a:r>
            <a:r>
              <a:rPr kumimoji="1" lang="ko-KR" altLang="en-US"/>
              <a:t>    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드디어 인간을 끝장낼 </a:t>
            </a:r>
            <a:r>
              <a:rPr lang="en" altLang="ko-Kore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나왔다</a:t>
            </a:r>
            <a:r>
              <a:rPr lang="en-US" altLang="ko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en" altLang="ko-Kore-KR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GPT!</a:t>
            </a:r>
          </a:p>
          <a:p>
            <a:r>
              <a:rPr kumimoji="1" lang="en" altLang="ko-Kore-KR"/>
              <a:t>https://brunch.co.kr/@monglec/74</a:t>
            </a:r>
            <a:r>
              <a:rPr kumimoji="1" lang="ko-KR" altLang="en-US"/>
              <a:t>  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29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ore-KR"/>
              <a:t>http://www.aitimes.com/news/articleView.html?idxno=131416</a:t>
            </a:r>
            <a:r>
              <a:rPr kumimoji="1" lang="ko-KR" altLang="en-US"/>
              <a:t>  </a:t>
            </a:r>
            <a:r>
              <a:rPr lang="en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GPT3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충격 가시기도 전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GPT4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논란 점화</a:t>
            </a: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194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https://www.youtube.com/watch?v=8A5zGR66pWw</a:t>
            </a:r>
            <a:endParaRPr lang="en-US" altLang="ko-KR"/>
          </a:p>
          <a:p>
            <a:endParaRPr lang="en-US" altLang="ko-KR"/>
          </a:p>
          <a:p>
            <a:r>
              <a:rPr lang="en-US" altLang="ko-KR">
                <a:hlinkClick r:id="rId4"/>
              </a:rPr>
              <a:t>https://www.youtube.com/watch?v=C2sqt9pG6K0&amp;t=8s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7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https://m.blog.naver.com/PostView.nhn?blogId=laonple&amp;logNo=220489989951&amp;proxyReferer=https%3A%2F%2Fwww.google.com%2F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5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ko-KR" altLang="en-US" dirty="0"/>
              <a:t> 연구를 낸 후 연구비를 다양한 곳에서 받는 등 인공지능 붐이 이는 듯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1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Marvin Minsky :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아버지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“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인간은 생각하는 기계에 불과하다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http://solarisailab.com/archives/1206</a:t>
            </a:r>
            <a:endParaRPr lang="en-US" altLang="ko-KR" dirty="0"/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4"/>
              </a:rPr>
              <a:t>http://dongascience.donga.com/news.php?idx=10001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3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81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/>
              <a:t>CNN</a:t>
            </a:r>
            <a:r>
              <a:rPr kumimoji="1" lang="ko-KR" altLang="en-US"/>
              <a:t>의 역사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" altLang="ko-Kore-KR"/>
              <a:t>https://atcold.github.io/pytorch-Deep-Learning/ko/week03/03-2/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4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https://pythonkim.tistory.com/40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689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https://mongxmongx2.tistory.com/25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https://pythonkim.tistory.com/40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FA0B2-1FE9-4A66-AB97-4D04E8C70E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38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F7F29-1899-1344-91D1-AF7437C27337}" type="datetime1">
              <a:t>2021. 7. 30.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353800" y="6480637"/>
            <a:ext cx="754602" cy="365125"/>
          </a:xfrm>
        </p:spPr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7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D797-2518-3949-94CB-7E828F0C2D8E}" type="datetime1">
              <a:t>2021. 7. 30.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09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47898-E1D9-DD45-B12D-C460A67EAEF2}" type="datetime1">
              <a:t>2021. 7. 30.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0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0625-68B1-6A4B-A167-5B03A032FF00}" type="datetime1">
              <a:t>2021. 7. 30.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469950" y="6480638"/>
            <a:ext cx="638452" cy="365125"/>
          </a:xfrm>
        </p:spPr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4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E922-5817-A34E-9C19-F1BE56964818}" type="datetime1">
              <a:t>2021. 7. 30.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7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5DA19-954A-064C-8CA4-58E4C0E72DC2}" type="datetime1">
              <a:t>2021. 7. 30.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0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6CDA-B424-8E45-A970-F400F22C2AA1}" type="datetime1">
              <a:t>2021. 7. 30.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90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2CBC-BEC4-5849-8CC5-89BBF9A0B922}" type="datetime1">
              <a:t>2021. 7. 30.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7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0795F-1FCD-DB46-B3F6-1ACF7D64E3E5}" type="datetime1">
              <a:t>2021. 7. 30.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9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6B6B-1417-2B4F-90A8-4DEA611FF8E7}" type="datetime1">
              <a:t>2021. 7. 30.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1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4900-80D9-6F4A-88F3-8C9805B19E89}" type="datetime1">
              <a:t>2021. 7. 30.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13846-F91B-4840-B89E-7D7696A249A8}" type="datetime1">
              <a:t>2021. 7. 30.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F397F-FEF6-43A2-8E5E-FDC3AE8BFF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1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package" Target="../embeddings/Microsoft_PowerPoint_______.pptx"/><Relationship Id="rId7" Type="http://schemas.openxmlformats.org/officeDocument/2006/relationships/package" Target="../embeddings/Microsoft_PowerPoint_______2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image" Target="../media/image5.png"/><Relationship Id="rId5" Type="http://schemas.openxmlformats.org/officeDocument/2006/relationships/package" Target="../embeddings/Microsoft_PowerPoint_______1.pptx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package" Target="../embeddings/Microsoft_PowerPoint_______3.ppt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2568" y="2921168"/>
            <a:ext cx="8282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/>
              <a:t>딥러닝</a:t>
            </a:r>
            <a:r>
              <a:rPr lang="ko-KR" altLang="en-US" sz="6000" dirty="0"/>
              <a:t> 발전 과정</a:t>
            </a:r>
          </a:p>
        </p:txBody>
      </p:sp>
    </p:spTree>
    <p:extLst>
      <p:ext uri="{BB962C8B-B14F-4D97-AF65-F5344CB8AC3E}">
        <p14:creationId xmlns:p14="http://schemas.microsoft.com/office/powerpoint/2010/main" val="2490670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73" y="1794224"/>
            <a:ext cx="3135553" cy="254728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4382466" y="2217501"/>
            <a:ext cx="0" cy="1493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382466" y="3711021"/>
            <a:ext cx="1564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33826" y="25223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33826" y="3108006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5506" y="3711021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66386" y="3711021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5506" y="2408766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</a:rPr>
              <a:t>+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6386" y="2408766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</a:rPr>
              <a:t>-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6386" y="2996537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</a:rPr>
              <a:t>+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5506" y="2996537"/>
            <a:ext cx="548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</a:rPr>
              <a:t>-</a:t>
            </a:r>
            <a:endParaRPr lang="ko-KR" altLang="en-US" sz="2800" dirty="0">
              <a:solidFill>
                <a:srgbClr val="FFC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382466" y="2281950"/>
            <a:ext cx="1300811" cy="1053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4788536" y="2657734"/>
            <a:ext cx="1300811" cy="1053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4286" y="577614"/>
            <a:ext cx="1150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(Multi-layer Perceptron, MLP), </a:t>
            </a:r>
            <a:r>
              <a:rPr lang="ko-KR" altLang="en-US" dirty="0" err="1"/>
              <a:t>역전파</a:t>
            </a:r>
            <a:r>
              <a:rPr lang="en-US" altLang="ko-KR" dirty="0"/>
              <a:t>(back-propagation)</a:t>
            </a:r>
            <a:r>
              <a:rPr lang="ko-KR" altLang="en-US" dirty="0"/>
              <a:t>를 이용해서 </a:t>
            </a:r>
            <a:r>
              <a:rPr lang="en-US" altLang="ko-KR" dirty="0"/>
              <a:t>XOR </a:t>
            </a:r>
            <a:r>
              <a:rPr lang="ko-KR" altLang="en-US" dirty="0"/>
              <a:t>문제 해결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638345" y="5005636"/>
            <a:ext cx="5526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다층 </a:t>
            </a:r>
            <a:r>
              <a:rPr lang="ko-KR" altLang="en-US" sz="1600" b="1" dirty="0" err="1"/>
              <a:t>퍼셉트론</a:t>
            </a:r>
            <a:r>
              <a:rPr lang="en-US" altLang="ko-KR" sz="1600" dirty="0"/>
              <a:t>(</a:t>
            </a:r>
            <a:r>
              <a:rPr lang="ko-KR" altLang="en-US" sz="1600" dirty="0"/>
              <a:t>좌</a:t>
            </a:r>
            <a:r>
              <a:rPr lang="en-US" altLang="ko-KR" sz="1600" dirty="0"/>
              <a:t>)</a:t>
            </a:r>
            <a:r>
              <a:rPr lang="ko-KR" altLang="en-US" sz="1600" dirty="0"/>
              <a:t>과 </a:t>
            </a:r>
            <a:endParaRPr lang="en-US" altLang="ko-KR" sz="1600" dirty="0"/>
          </a:p>
          <a:p>
            <a:pPr algn="ctr"/>
            <a:r>
              <a:rPr lang="en-US" altLang="ko-KR" sz="1600" dirty="0"/>
              <a:t>MLP</a:t>
            </a:r>
            <a:r>
              <a:rPr lang="ko-KR" altLang="en-US" sz="1600" dirty="0"/>
              <a:t>를 이용한 </a:t>
            </a:r>
            <a:r>
              <a:rPr lang="en-US" altLang="ko-KR" sz="1600" dirty="0"/>
              <a:t>XOR(</a:t>
            </a:r>
            <a:r>
              <a:rPr lang="ko-KR" altLang="en-US" sz="1600" dirty="0"/>
              <a:t>비선형</a:t>
            </a:r>
            <a:r>
              <a:rPr lang="en-US" altLang="ko-KR" sz="1600" dirty="0"/>
              <a:t>) </a:t>
            </a:r>
            <a:r>
              <a:rPr lang="ko-KR" altLang="en-US" sz="1600" dirty="0"/>
              <a:t>문제 해결</a:t>
            </a:r>
            <a:r>
              <a:rPr lang="en-US" altLang="ko-KR" sz="1600" dirty="0"/>
              <a:t>(</a:t>
            </a:r>
            <a:r>
              <a:rPr lang="ko-KR" altLang="en-US" sz="1600" dirty="0"/>
              <a:t>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638345" y="1276356"/>
            <a:ext cx="5586833" cy="360044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355" y="1329888"/>
            <a:ext cx="3412138" cy="244191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390360" y="5005636"/>
            <a:ext cx="552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역전파법</a:t>
            </a:r>
            <a:endParaRPr lang="ko-KR" altLang="en-US" sz="1600" b="1" dirty="0"/>
          </a:p>
        </p:txBody>
      </p:sp>
      <p:sp>
        <p:nvSpPr>
          <p:cNvPr id="73" name="직사각형 72"/>
          <p:cNvSpPr/>
          <p:nvPr/>
        </p:nvSpPr>
        <p:spPr>
          <a:xfrm>
            <a:off x="6390360" y="1276356"/>
            <a:ext cx="5586833" cy="360044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2184398" y="5935012"/>
            <a:ext cx="865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층</a:t>
            </a:r>
            <a:r>
              <a:rPr lang="en-US" altLang="ko-KR" dirty="0"/>
              <a:t>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)</a:t>
            </a:r>
            <a:r>
              <a:rPr lang="ko-KR" altLang="en-US" dirty="0"/>
              <a:t>을 거치면서 가중치</a:t>
            </a:r>
            <a:r>
              <a:rPr lang="en-US" altLang="ko-KR" dirty="0"/>
              <a:t>(weight)</a:t>
            </a:r>
            <a:r>
              <a:rPr lang="ko-KR" altLang="en-US" dirty="0"/>
              <a:t>를 계산하고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거꾸로 돌아가면서 </a:t>
            </a:r>
            <a:r>
              <a:rPr lang="ko-KR" altLang="en-US" dirty="0" err="1"/>
              <a:t>에러율을</a:t>
            </a:r>
            <a:r>
              <a:rPr lang="ko-KR" altLang="en-US" dirty="0"/>
              <a:t> 조정하는 </a:t>
            </a:r>
            <a:r>
              <a:rPr lang="ko-KR" altLang="en-US" dirty="0" err="1"/>
              <a:t>역전파법을</a:t>
            </a:r>
            <a:r>
              <a:rPr lang="ko-KR" altLang="en-US" dirty="0"/>
              <a:t> 통해 </a:t>
            </a:r>
            <a:r>
              <a:rPr lang="en-US" altLang="ko-KR" dirty="0">
                <a:solidFill>
                  <a:srgbClr val="FF0000"/>
                </a:solidFill>
              </a:rPr>
              <a:t>XOR</a:t>
            </a:r>
            <a:r>
              <a:rPr lang="ko-KR" altLang="en-US" dirty="0">
                <a:solidFill>
                  <a:srgbClr val="FF0000"/>
                </a:solidFill>
              </a:rPr>
              <a:t> 문제는 해결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 descr="https://t1.daumcdn.net/cfile/tistory/2709ED50579F7BBB2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50" r="5091"/>
          <a:stretch/>
        </p:blipFill>
        <p:spPr bwMode="auto">
          <a:xfrm>
            <a:off x="6610091" y="3825333"/>
            <a:ext cx="5147369" cy="9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E23C6C-9375-A542-9CB3-95FA5AB2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635C17-85CC-B64D-8049-2055C78F8D46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DEB45-E632-E44B-A99E-B5D560F75388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1980 </a:t>
            </a:r>
            <a:r>
              <a:rPr lang="ko-KR" altLang="en-US" sz="2400" dirty="0"/>
              <a:t>다층 </a:t>
            </a:r>
            <a:r>
              <a:rPr lang="ko-KR" altLang="en-US" sz="2400" dirty="0" err="1"/>
              <a:t>퍼셉트론</a:t>
            </a:r>
            <a:r>
              <a:rPr lang="en-US" altLang="ko-KR" sz="2400" dirty="0"/>
              <a:t>, 1986 </a:t>
            </a:r>
            <a:r>
              <a:rPr lang="ko-KR" altLang="en-US" sz="2400" dirty="0" err="1"/>
              <a:t>역전파</a:t>
            </a:r>
            <a:r>
              <a:rPr lang="en-US" altLang="ko-KR" sz="2400" dirty="0" err="1"/>
              <a:t>(</a:t>
            </a:r>
            <a:r>
              <a:rPr lang="ko-KR" altLang="en-US" sz="2400" dirty="0" err="1"/>
              <a:t>제프리 힌튼</a:t>
            </a:r>
            <a:r>
              <a:rPr lang="en-US" altLang="ko-KR" sz="2400" dirty="0" err="1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65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44286" y="586774"/>
            <a:ext cx="11503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네오코그니트론</a:t>
            </a:r>
            <a:r>
              <a:rPr lang="en-US" altLang="ko-KR" sz="1600" dirty="0"/>
              <a:t>(</a:t>
            </a:r>
            <a:r>
              <a:rPr lang="en" altLang="ko-KR" sz="1600" dirty="0"/>
              <a:t>Neoognitron)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고양이의 시각 피질에서 아이디어를 얻은 </a:t>
            </a:r>
            <a:r>
              <a:rPr lang="en-US" altLang="ko-KR" sz="1600" dirty="0"/>
              <a:t>CNN</a:t>
            </a:r>
            <a:r>
              <a:rPr lang="ko-KR" altLang="en-US" sz="1600" dirty="0"/>
              <a:t> 구조로 손글씨 인식 알고리즘 개발</a:t>
            </a:r>
            <a:r>
              <a:rPr lang="en-US" altLang="ko-KR" sz="1600" dirty="0"/>
              <a:t>.</a:t>
            </a:r>
            <a:endParaRPr lang="en" altLang="ko-KR" sz="1600" dirty="0"/>
          </a:p>
          <a:p>
            <a:r>
              <a:rPr lang="ko-KR" altLang="en-US" sz="1600" dirty="0"/>
              <a:t>네오코그니트론의 구조는 인공 지능의 깊은 신경망</a:t>
            </a:r>
            <a:r>
              <a:rPr lang="en-US" altLang="ko-KR" sz="1600" dirty="0"/>
              <a:t>, </a:t>
            </a:r>
            <a:r>
              <a:rPr lang="ko-KR" altLang="en-US" sz="1600" dirty="0"/>
              <a:t>특히 시각적 패턴 인식을 사용하는 네트워크의 핵심이다</a:t>
            </a:r>
            <a:r>
              <a:rPr lang="en-US" altLang="ko-KR" sz="1600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98160E6-47CE-284F-87AD-0606BAADE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42"/>
          <a:stretch/>
        </p:blipFill>
        <p:spPr bwMode="auto">
          <a:xfrm>
            <a:off x="3150034" y="2696065"/>
            <a:ext cx="3463235" cy="23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1E758F9-16CC-2B41-AE0B-850D6992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48" y="2790334"/>
            <a:ext cx="1979806" cy="197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E8A5C0-66E3-3043-B02A-9404983C6976}"/>
              </a:ext>
            </a:extLst>
          </p:cNvPr>
          <p:cNvSpPr/>
          <p:nvPr/>
        </p:nvSpPr>
        <p:spPr>
          <a:xfrm>
            <a:off x="939479" y="4933554"/>
            <a:ext cx="1683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ore-KR" sz="1400" i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쿠니히코 후쿠시마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0E724AF6-44A2-5347-9A9E-129861C1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E01004-A29E-C040-AF82-B4AD17762925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C63DA-B65A-9B45-9B95-60063D69C6E0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1980 </a:t>
            </a:r>
            <a:r>
              <a:rPr lang="ko-KR" altLang="en-US" sz="2400" dirty="0"/>
              <a:t>네오코그니트론</a:t>
            </a:r>
            <a:r>
              <a:rPr lang="en-US" altLang="ko-KR" sz="2400" dirty="0"/>
              <a:t>(Deep CNN)</a:t>
            </a:r>
            <a:endParaRPr lang="ko-KR" altLang="en-US" sz="2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D10C776-AC43-A245-9FA1-14AEDE6AF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101" y="1278686"/>
            <a:ext cx="4366122" cy="24212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BC4130-A480-A14A-91E7-4A4A43879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163" y="3690533"/>
            <a:ext cx="4845239" cy="31015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7009C8-3E9C-B64D-A6E2-E6103E398F62}"/>
              </a:ext>
            </a:extLst>
          </p:cNvPr>
          <p:cNvSpPr txBox="1"/>
          <p:nvPr/>
        </p:nvSpPr>
        <p:spPr>
          <a:xfrm>
            <a:off x="37707" y="6561056"/>
            <a:ext cx="2568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200"/>
              <a:t>https://brunch.co.kr/@hvnpoet/52</a:t>
            </a:r>
            <a:endParaRPr kumimoji="1"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4826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44286" y="592973"/>
            <a:ext cx="1150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ko-KR" altLang="en-US" dirty="0"/>
              <a:t>을 거치면서 가중치</a:t>
            </a:r>
            <a:r>
              <a:rPr lang="en-US" altLang="ko-KR" dirty="0"/>
              <a:t>(weight)</a:t>
            </a:r>
            <a:r>
              <a:rPr lang="ko-KR" altLang="en-US" dirty="0"/>
              <a:t>를 계산하고</a:t>
            </a:r>
            <a:r>
              <a:rPr lang="en-US" altLang="ko-KR" dirty="0"/>
              <a:t>, </a:t>
            </a:r>
            <a:r>
              <a:rPr lang="ko-KR" altLang="en-US" dirty="0"/>
              <a:t>거꾸로 돌아가면서 </a:t>
            </a:r>
            <a:r>
              <a:rPr lang="ko-KR" altLang="en-US" dirty="0" err="1"/>
              <a:t>에러율을</a:t>
            </a:r>
            <a:r>
              <a:rPr lang="ko-KR" altLang="en-US" dirty="0"/>
              <a:t> 조정하는 방법</a:t>
            </a:r>
            <a:endParaRPr lang="en-US" altLang="ko-KR" dirty="0"/>
          </a:p>
        </p:txBody>
      </p:sp>
      <p:sp>
        <p:nvSpPr>
          <p:cNvPr id="72" name="TextBox 71"/>
          <p:cNvSpPr txBox="1"/>
          <p:nvPr/>
        </p:nvSpPr>
        <p:spPr>
          <a:xfrm>
            <a:off x="6096000" y="5227376"/>
            <a:ext cx="552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역전파법</a:t>
            </a:r>
            <a:endParaRPr lang="ko-KR" altLang="en-US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F2777E-7FE3-284B-A0C5-27DAC139E56A}"/>
              </a:ext>
            </a:extLst>
          </p:cNvPr>
          <p:cNvGrpSpPr/>
          <p:nvPr/>
        </p:nvGrpSpPr>
        <p:grpSpPr>
          <a:xfrm>
            <a:off x="6096000" y="1432107"/>
            <a:ext cx="5586833" cy="3600444"/>
            <a:chOff x="6096000" y="1432107"/>
            <a:chExt cx="5586833" cy="3600444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1995" y="1485639"/>
              <a:ext cx="3412138" cy="2441913"/>
            </a:xfrm>
            <a:prstGeom prst="rect">
              <a:avLst/>
            </a:prstGeom>
          </p:spPr>
        </p:pic>
        <p:sp>
          <p:nvSpPr>
            <p:cNvPr id="73" name="직사각형 72"/>
            <p:cNvSpPr/>
            <p:nvPr/>
          </p:nvSpPr>
          <p:spPr>
            <a:xfrm>
              <a:off x="6096000" y="1432107"/>
              <a:ext cx="5586833" cy="3600444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8" name="Picture 2" descr="https://t1.daumcdn.net/cfile/tistory/2709ED50579F7BBB2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50" r="5091"/>
            <a:stretch/>
          </p:blipFill>
          <p:spPr bwMode="auto">
            <a:xfrm>
              <a:off x="6315731" y="3981084"/>
              <a:ext cx="5147369" cy="99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4" descr="제프리 힌튼 이미지 검색결과&quot;">
            <a:extLst>
              <a:ext uri="{FF2B5EF4-FFF2-40B4-BE49-F238E27FC236}">
                <a16:creationId xmlns:a16="http://schemas.microsoft.com/office/drawing/2014/main" id="{0BE5F2BA-BFE8-F34C-BCF1-9C947F06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98" y="1782544"/>
            <a:ext cx="1877420" cy="300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87C6FA-4DAB-1544-8D7F-15CFE913AD0B}"/>
              </a:ext>
            </a:extLst>
          </p:cNvPr>
          <p:cNvSpPr/>
          <p:nvPr/>
        </p:nvSpPr>
        <p:spPr>
          <a:xfrm>
            <a:off x="2062593" y="4805445"/>
            <a:ext cx="2121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Geoffrey Everest Hinton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DA1A47-9C0C-934C-9C01-F2795F71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948226-59D9-9543-8FA7-DAF507B41A53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605E08-DFD7-9940-BE4F-3F454D9FF70E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1986 </a:t>
            </a:r>
            <a:r>
              <a:rPr lang="ko-KR" altLang="en-US" sz="2400" dirty="0" err="1"/>
              <a:t>역전파</a:t>
            </a:r>
            <a:r>
              <a:rPr lang="en-US" altLang="ko-KR" sz="2400" dirty="0" err="1"/>
              <a:t>(</a:t>
            </a:r>
            <a:r>
              <a:rPr lang="ko-KR" altLang="en-US" sz="2400" dirty="0" err="1"/>
              <a:t>제프리 힌튼</a:t>
            </a:r>
            <a:r>
              <a:rPr lang="en-US" altLang="ko-KR" sz="2400" dirty="0" err="1"/>
              <a:t>)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F1AE8-85E0-C146-9762-8C094FAD4E9A}"/>
              </a:ext>
            </a:extLst>
          </p:cNvPr>
          <p:cNvSpPr txBox="1"/>
          <p:nvPr/>
        </p:nvSpPr>
        <p:spPr>
          <a:xfrm>
            <a:off x="2062593" y="6107197"/>
            <a:ext cx="865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다층 </a:t>
            </a:r>
            <a:r>
              <a:rPr lang="ko-KR" altLang="en-US" dirty="0" err="1"/>
              <a:t>퍼셉트론에 역전파법을</a:t>
            </a:r>
            <a:r>
              <a:rPr lang="ko-KR" altLang="en-US" dirty="0"/>
              <a:t> 적용해서 </a:t>
            </a:r>
            <a:r>
              <a:rPr lang="en-US" altLang="ko-KR" dirty="0">
                <a:solidFill>
                  <a:srgbClr val="FF0000"/>
                </a:solidFill>
              </a:rPr>
              <a:t>XOR</a:t>
            </a:r>
            <a:r>
              <a:rPr lang="ko-KR" altLang="en-US" dirty="0">
                <a:solidFill>
                  <a:srgbClr val="FF0000"/>
                </a:solidFill>
              </a:rPr>
              <a:t> 문제는 해결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71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544286" y="582883"/>
            <a:ext cx="1150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에 역전파를 적용해서 </a:t>
            </a:r>
            <a:r>
              <a:rPr lang="en-US" altLang="ko-KR" dirty="0"/>
              <a:t>MNIST</a:t>
            </a:r>
            <a:r>
              <a:rPr lang="ko-KR" altLang="en-US" dirty="0"/>
              <a:t> 손글씨 분류 성공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복잡한 이미지 인식은 아직 힘든 상황</a:t>
            </a:r>
            <a:r>
              <a:rPr lang="en-US" altLang="ko-KR" dirty="0"/>
              <a:t>)</a:t>
            </a:r>
          </a:p>
        </p:txBody>
      </p:sp>
      <p:pic>
        <p:nvPicPr>
          <p:cNvPr id="6" name="Picture 2" descr="Yann LeCun(얀 르쿤)">
            <a:extLst>
              <a:ext uri="{FF2B5EF4-FFF2-40B4-BE49-F238E27FC236}">
                <a16:creationId xmlns:a16="http://schemas.microsoft.com/office/drawing/2014/main" id="{594BE403-B68E-0643-BCE0-A47400E3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17" y="1630018"/>
            <a:ext cx="2061140" cy="210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FA4792-86EB-6C40-8BEA-62BACDAE987B}"/>
              </a:ext>
            </a:extLst>
          </p:cNvPr>
          <p:cNvSpPr/>
          <p:nvPr/>
        </p:nvSpPr>
        <p:spPr>
          <a:xfrm>
            <a:off x="721372" y="4907319"/>
            <a:ext cx="34267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i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논문 </a:t>
            </a:r>
            <a:r>
              <a:rPr lang="en" altLang="ko-Kore-KR" sz="1600" b="0" i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“Handwritten digit recognition with a back-propagation network”</a:t>
            </a:r>
            <a:endParaRPr lang="ko-Kore-KR" altLang="en-US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AA7CC-34C7-5640-9F79-7EC121E0AD92}"/>
              </a:ext>
            </a:extLst>
          </p:cNvPr>
          <p:cNvSpPr txBox="1"/>
          <p:nvPr/>
        </p:nvSpPr>
        <p:spPr>
          <a:xfrm>
            <a:off x="721372" y="3756204"/>
            <a:ext cx="2290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/>
              <a:t>Yann Lecun</a:t>
            </a:r>
          </a:p>
          <a:p>
            <a:pPr algn="ctr"/>
            <a:r>
              <a:rPr kumimoji="1" lang="en-US" altLang="ko-KR" sz="1400"/>
              <a:t>(</a:t>
            </a:r>
            <a:r>
              <a:rPr kumimoji="1" lang="ko-KR" altLang="en-US" sz="1400"/>
              <a:t>제프리 힌튼의 제자</a:t>
            </a:r>
            <a:r>
              <a:rPr kumimoji="1" lang="en-US" altLang="ko-KR" sz="1400"/>
              <a:t>)</a:t>
            </a:r>
            <a:endParaRPr kumimoji="1" lang="ko-Kore-KR" altLang="en-US" sz="1400"/>
          </a:p>
        </p:txBody>
      </p:sp>
      <p:pic>
        <p:nvPicPr>
          <p:cNvPr id="20" name="Convolutional Network Demo from 1993_480p" descr="Convolutional Network Demo from 1993_480p">
            <a:hlinkClick r:id="" action="ppaction://media"/>
            <a:extLst>
              <a:ext uri="{FF2B5EF4-FFF2-40B4-BE49-F238E27FC236}">
                <a16:creationId xmlns:a16="http://schemas.microsoft.com/office/drawing/2014/main" id="{BB9FF348-75BC-3B47-BC6A-6EAFFF7FB6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2607" y="1612424"/>
            <a:ext cx="2909106" cy="21351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25CC09-A659-4348-A85F-199EFA188615}"/>
              </a:ext>
            </a:extLst>
          </p:cNvPr>
          <p:cNvSpPr txBox="1"/>
          <p:nvPr/>
        </p:nvSpPr>
        <p:spPr>
          <a:xfrm>
            <a:off x="3403567" y="3879314"/>
            <a:ext cx="2788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200"/>
              <a:t>LeNet1</a:t>
            </a:r>
            <a:r>
              <a:rPr lang="ko-KR" altLang="en-US" sz="1200"/>
              <a:t> 시연 영상</a:t>
            </a:r>
            <a:endParaRPr kumimoji="1" lang="ko-Kore-KR" altLang="en-US" sz="105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A75768-B560-A34D-B977-2C8EA944988C}"/>
              </a:ext>
            </a:extLst>
          </p:cNvPr>
          <p:cNvSpPr/>
          <p:nvPr/>
        </p:nvSpPr>
        <p:spPr>
          <a:xfrm>
            <a:off x="6494232" y="1586593"/>
            <a:ext cx="556882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얀 르쿤은 </a:t>
            </a:r>
            <a:r>
              <a:rPr lang="en-US" altLang="ko-KR" sz="1400"/>
              <a:t>1989</a:t>
            </a:r>
            <a:r>
              <a:rPr lang="ko-KR" altLang="en-US" sz="1400"/>
              <a:t>년 </a:t>
            </a:r>
            <a:r>
              <a:rPr lang="en" altLang="ko-KR" sz="1400"/>
              <a:t>AT&amp;T </a:t>
            </a:r>
            <a:r>
              <a:rPr lang="ko-KR" altLang="en-US" sz="1400"/>
              <a:t>벨 연구소에 있을 때 </a:t>
            </a:r>
            <a:r>
              <a:rPr lang="en" altLang="ko-KR" sz="1400">
                <a:solidFill>
                  <a:srgbClr val="FF0000"/>
                </a:solidFill>
              </a:rPr>
              <a:t>CNN</a:t>
            </a:r>
            <a:r>
              <a:rPr lang="en" altLang="ko-KR" sz="1400"/>
              <a:t>(Convolutional Neural Network)</a:t>
            </a:r>
            <a:r>
              <a:rPr lang="ko-KR" altLang="en-US" sz="1400"/>
              <a:t>을 처음 발표했습니다</a:t>
            </a:r>
            <a:r>
              <a:rPr lang="en-US" altLang="ko-KR" sz="1400"/>
              <a:t>.</a:t>
            </a:r>
            <a:r>
              <a:rPr lang="ko-KR" altLang="en-US" sz="1400"/>
              <a:t> 이 연구는 쿠니히코 후쿠시마의 시각 피질 모델링에 영감을 얻어 단순</a:t>
            </a:r>
            <a:r>
              <a:rPr lang="en-US" altLang="ko-KR" sz="1400"/>
              <a:t>/</a:t>
            </a:r>
            <a:r>
              <a:rPr lang="ko-KR" altLang="en-US" sz="1400"/>
              <a:t>복잡 세포 위계를 지도 학습</a:t>
            </a:r>
            <a:r>
              <a:rPr lang="en-US" altLang="ko-KR" sz="1400"/>
              <a:t>(</a:t>
            </a:r>
            <a:r>
              <a:rPr lang="en" altLang="ko-Kore-KR" sz="1400"/>
              <a:t>supervised training</a:t>
            </a:r>
            <a:r>
              <a:rPr lang="en-US" altLang="ko-KR" sz="1400"/>
              <a:t>)</a:t>
            </a:r>
            <a:r>
              <a:rPr lang="ko-KR" altLang="en-US" sz="1400"/>
              <a:t>과 역전파</a:t>
            </a:r>
            <a:r>
              <a:rPr lang="en-US" altLang="ko-KR" sz="1400"/>
              <a:t>(</a:t>
            </a:r>
            <a:r>
              <a:rPr lang="en" altLang="ko-Kore-KR" sz="1400"/>
              <a:t>backpropagation</a:t>
            </a:r>
            <a:r>
              <a:rPr lang="en-US" altLang="ko-KR" sz="1400"/>
              <a:t>)</a:t>
            </a:r>
            <a:r>
              <a:rPr lang="ko-KR" altLang="en-US" sz="1400"/>
              <a:t>에 적용함으로써 가능했던 결과였습니다</a:t>
            </a:r>
            <a:r>
              <a:rPr lang="en-US" altLang="ko-KR" sz="1400"/>
              <a:t>. </a:t>
            </a:r>
            <a:r>
              <a:rPr lang="ko-KR" altLang="en-US" sz="1400"/>
              <a:t>해당 연구는 </a:t>
            </a:r>
            <a:r>
              <a:rPr lang="en-US" altLang="ko-KR" sz="1400"/>
              <a:t>320</a:t>
            </a:r>
            <a:r>
              <a:rPr lang="ko-KR" altLang="en-US" sz="1400"/>
              <a:t>개의 </a:t>
            </a:r>
            <a:r>
              <a:rPr lang="en" altLang="ko-Kore-KR" sz="1400"/>
              <a:t>mouser-written </a:t>
            </a:r>
            <a:r>
              <a:rPr lang="ko-KR" altLang="en-US" sz="1400"/>
              <a:t>숫자들을 사용했습니다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r>
              <a:rPr lang="en-US" altLang="ko-KR" sz="1400">
                <a:solidFill>
                  <a:srgbClr val="FF0000"/>
                </a:solidFill>
              </a:rPr>
              <a:t>MNIST</a:t>
            </a:r>
            <a:r>
              <a:rPr lang="ko-KR" altLang="en-US" sz="1400"/>
              <a:t> 데이터는 이때 만들어졌습니다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en-US" altLang="ko-KR" sz="1400"/>
              <a:t>1998</a:t>
            </a:r>
            <a:r>
              <a:rPr lang="ko-KR" altLang="en-US" sz="1400"/>
              <a:t>년 </a:t>
            </a:r>
            <a:r>
              <a:rPr lang="en-US" altLang="ko-KR" sz="1400">
                <a:solidFill>
                  <a:srgbClr val="FF0000"/>
                </a:solidFill>
              </a:rPr>
              <a:t>LeNet5</a:t>
            </a:r>
            <a:r>
              <a:rPr lang="ko-KR" altLang="en-US" sz="1400"/>
              <a:t>는 은행에서 수표 검사를 하는데 사용 되었습니다</a:t>
            </a:r>
            <a:r>
              <a:rPr lang="en-US" altLang="ko-KR" sz="1400"/>
              <a:t>. </a:t>
            </a:r>
            <a:br>
              <a:rPr lang="en-US" altLang="ko-KR" sz="1400"/>
            </a:br>
            <a:endParaRPr lang="en-US" altLang="ko-KR" sz="1400"/>
          </a:p>
          <a:p>
            <a:r>
              <a:rPr kumimoji="1" lang="ko-KR" altLang="en-US" sz="1400"/>
              <a:t>하지만 당시에는 간단한 이미지만 인식이 가능했습니다</a:t>
            </a:r>
            <a:r>
              <a:rPr kumimoji="1" lang="en-US" altLang="ko-KR" sz="1400"/>
              <a:t>. </a:t>
            </a:r>
            <a:r>
              <a:rPr kumimoji="1" lang="ko-KR" altLang="en-US" sz="1400"/>
              <a:t>보다 큰 사이즈의 복잡한 사진을 처리하려면 모델이 더 커져야 합니다</a:t>
            </a:r>
            <a:r>
              <a:rPr kumimoji="1" lang="en-US" altLang="ko-KR" sz="1400"/>
              <a:t>. </a:t>
            </a:r>
            <a:r>
              <a:rPr kumimoji="1" lang="ko-KR" altLang="en-US" sz="1400"/>
              <a:t>그렇게 하면 깊은 층으로 학습이 안되는 그래디언트 소실과</a:t>
            </a:r>
            <a:r>
              <a:rPr kumimoji="1" lang="en-US" altLang="ko-KR" sz="1400"/>
              <a:t>, </a:t>
            </a:r>
            <a:r>
              <a:rPr kumimoji="1" lang="ko-KR" altLang="en-US" sz="1400"/>
              <a:t>훈련 데이터에만 딱 맞는 과대적합이 발생합니다</a:t>
            </a:r>
            <a:r>
              <a:rPr kumimoji="1" lang="en-US" altLang="ko-KR" sz="1400"/>
              <a:t>. </a:t>
            </a:r>
            <a:r>
              <a:rPr kumimoji="1" lang="ko-KR" altLang="en-US" sz="1400"/>
              <a:t>이런 문제들을 해결하지 못했기 때문에 신경망에 대한 관심이 다시 사라지게 됩니다</a:t>
            </a:r>
            <a:r>
              <a:rPr kumimoji="1" lang="en-US" altLang="ko-KR" sz="1400"/>
              <a:t>.</a:t>
            </a:r>
            <a:endParaRPr kumimoji="1"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48B0B-C99A-F244-AE83-8A0A77E2F8C5}"/>
              </a:ext>
            </a:extLst>
          </p:cNvPr>
          <p:cNvSpPr txBox="1"/>
          <p:nvPr/>
        </p:nvSpPr>
        <p:spPr>
          <a:xfrm>
            <a:off x="6617617" y="5479977"/>
            <a:ext cx="472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>
                <a:solidFill>
                  <a:srgbClr val="0070C0"/>
                </a:solidFill>
              </a:rPr>
              <a:t>성과는</a:t>
            </a:r>
            <a:r>
              <a:rPr kumimoji="1" lang="ko-KR" altLang="en-US">
                <a:solidFill>
                  <a:srgbClr val="0070C0"/>
                </a:solidFill>
              </a:rPr>
              <a:t> 있었지만 아직 한계점들이 존재</a:t>
            </a:r>
            <a:endParaRPr kumimoji="1" lang="en-US" altLang="ko-KR">
              <a:solidFill>
                <a:srgbClr val="0070C0"/>
              </a:solidFill>
            </a:endParaRPr>
          </a:p>
          <a:p>
            <a:r>
              <a:rPr kumimoji="1" lang="en-US" altLang="ko-KR">
                <a:solidFill>
                  <a:srgbClr val="0070C0"/>
                </a:solidFill>
              </a:rPr>
              <a:t>-&gt;</a:t>
            </a:r>
            <a:r>
              <a:rPr kumimoji="1" lang="ko-KR" altLang="en-US">
                <a:solidFill>
                  <a:srgbClr val="0070C0"/>
                </a:solidFill>
              </a:rPr>
              <a:t> </a:t>
            </a:r>
            <a:r>
              <a:rPr kumimoji="1" lang="en-US" altLang="ko-Kore-KR">
                <a:solidFill>
                  <a:srgbClr val="0070C0"/>
                </a:solidFill>
              </a:rPr>
              <a:t>vanishing gradient, overfitting</a:t>
            </a:r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CB2F04-0665-A341-A0D1-C128F8C6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02E57-02BA-E74A-8405-74DBEB8A5FA4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9D031E-839A-E449-AA5C-8BDBE9847E4E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1989</a:t>
            </a:r>
            <a:r>
              <a:rPr lang="ko-KR" altLang="en-US" sz="2400" dirty="0"/>
              <a:t> </a:t>
            </a:r>
            <a:r>
              <a:rPr lang="en-US" altLang="ko-KR" sz="2400" dirty="0"/>
              <a:t>CNN</a:t>
            </a:r>
            <a:r>
              <a:rPr lang="ko-KR" altLang="en-US" sz="2400" dirty="0"/>
              <a:t> 초기 모델</a:t>
            </a:r>
            <a:r>
              <a:rPr lang="en-US" altLang="ko-KR" sz="2400" dirty="0"/>
              <a:t> -&gt; </a:t>
            </a:r>
            <a:r>
              <a:rPr lang="ko-KR" altLang="en-US" sz="2400" dirty="0">
                <a:solidFill>
                  <a:srgbClr val="FF0000"/>
                </a:solidFill>
              </a:rPr>
              <a:t>딥러닝</a:t>
            </a:r>
            <a:r>
              <a:rPr lang="en-US" altLang="ko-KR" sz="2400" dirty="0">
                <a:solidFill>
                  <a:srgbClr val="FF0000"/>
                </a:solidFill>
              </a:rPr>
              <a:t>(Deep learning)</a:t>
            </a:r>
            <a:r>
              <a:rPr lang="ko-KR" altLang="en-US" sz="2400" dirty="0">
                <a:solidFill>
                  <a:srgbClr val="FF0000"/>
                </a:solidFill>
              </a:rPr>
              <a:t>의 시작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3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0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1.daumcdn.net/cfile/tistory/221E5750579F7BBD1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04"/>
          <a:stretch/>
        </p:blipFill>
        <p:spPr bwMode="auto">
          <a:xfrm>
            <a:off x="1554714" y="2964659"/>
            <a:ext cx="9671655" cy="16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44286" y="598002"/>
            <a:ext cx="1150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Activation function</a:t>
            </a:r>
            <a:r>
              <a:rPr lang="ko-KR" altLang="en-US" dirty="0"/>
              <a:t>으로  </a:t>
            </a:r>
            <a:r>
              <a:rPr lang="en-US" altLang="ko-KR" dirty="0">
                <a:solidFill>
                  <a:srgbClr val="FF0000"/>
                </a:solidFill>
              </a:rPr>
              <a:t>sigmoid</a:t>
            </a:r>
            <a:r>
              <a:rPr lang="ko-KR" altLang="en-US" dirty="0"/>
              <a:t>를 사용하는데</a:t>
            </a:r>
            <a:r>
              <a:rPr lang="en-US" altLang="ko-KR" dirty="0"/>
              <a:t> </a:t>
            </a:r>
            <a:r>
              <a:rPr lang="ko-KR" altLang="en-US" dirty="0"/>
              <a:t>이 값은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 값만 전달하므로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Hidden layer</a:t>
            </a:r>
            <a:r>
              <a:rPr lang="ko-KR" altLang="en-US" dirty="0"/>
              <a:t>를 여러 층 거치면서 </a:t>
            </a:r>
            <a:r>
              <a:rPr lang="en-US" altLang="ko-KR" dirty="0">
                <a:solidFill>
                  <a:srgbClr val="FF0000"/>
                </a:solidFill>
              </a:rPr>
              <a:t>Vanishing gradient</a:t>
            </a:r>
            <a:r>
              <a:rPr lang="en-US" altLang="ko-KR" dirty="0"/>
              <a:t> </a:t>
            </a:r>
            <a:r>
              <a:rPr lang="ko-KR" altLang="en-US" dirty="0"/>
              <a:t>된다</a:t>
            </a:r>
            <a:r>
              <a:rPr lang="en-US" altLang="ko-KR" dirty="0"/>
              <a:t>(</a:t>
            </a:r>
            <a:r>
              <a:rPr lang="ko-KR" altLang="en-US" dirty="0"/>
              <a:t>값이 현저히 줄어든다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  <a:r>
              <a:rPr lang="ko-KR" altLang="en-US" dirty="0"/>
              <a:t> </a:t>
            </a:r>
            <a:r>
              <a:rPr lang="en-US" altLang="ko-KR" dirty="0"/>
              <a:t>x 0.1 = 0.01)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0172" y="5846877"/>
            <a:ext cx="1150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Sigmoid</a:t>
            </a:r>
            <a:r>
              <a:rPr lang="ko-KR" altLang="en-US" sz="2000" dirty="0"/>
              <a:t>말고 다른 </a:t>
            </a:r>
            <a:r>
              <a:rPr lang="en-US" altLang="ko-KR" sz="2000" dirty="0"/>
              <a:t>activation function</a:t>
            </a:r>
            <a:r>
              <a:rPr lang="ko-KR" altLang="en-US" sz="2000" dirty="0"/>
              <a:t>이 없을까</a:t>
            </a:r>
            <a:endParaRPr lang="en-US" altLang="ko-KR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40535D-A094-B54D-8651-89C74333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5AE481-DA00-B14C-87C5-95AB76100573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BC99B-905B-784F-AB85-5BA0925044BC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1990~2005 Vanishing gradient </a:t>
            </a:r>
            <a:r>
              <a:rPr lang="ko-KR" altLang="en-US" sz="2400" dirty="0"/>
              <a:t>문제 </a:t>
            </a:r>
            <a:r>
              <a:rPr lang="en-US" altLang="ko-KR" sz="2400" dirty="0"/>
              <a:t>– </a:t>
            </a:r>
            <a:r>
              <a:rPr lang="ko-KR" altLang="en-US" sz="2400" dirty="0"/>
              <a:t>인공신경망의 두번째 위기</a:t>
            </a:r>
          </a:p>
        </p:txBody>
      </p:sp>
    </p:spTree>
    <p:extLst>
      <p:ext uri="{BB962C8B-B14F-4D97-AF65-F5344CB8AC3E}">
        <p14:creationId xmlns:p14="http://schemas.microsoft.com/office/powerpoint/2010/main" val="133479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t1.daumcdn.net/cfile/tistory/22293C50579F7BBF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5"/>
          <a:stretch/>
        </p:blipFill>
        <p:spPr bwMode="auto">
          <a:xfrm>
            <a:off x="3624495" y="2730044"/>
            <a:ext cx="4554799" cy="180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461244" y="4435169"/>
            <a:ext cx="15905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solidFill>
                  <a:srgbClr val="000000"/>
                </a:solidFill>
                <a:latin typeface="KoPub Dotum"/>
              </a:rPr>
              <a:t>Relu</a:t>
            </a:r>
            <a:r>
              <a:rPr lang="en-US" altLang="ko-KR" sz="2000" b="1" dirty="0">
                <a:solidFill>
                  <a:srgbClr val="000000"/>
                </a:solidFill>
                <a:latin typeface="KoPub Dotum"/>
              </a:rPr>
              <a:t>(0 or</a:t>
            </a:r>
            <a:r>
              <a:rPr lang="ko-KR" altLang="en-US" sz="2000" b="1" dirty="0">
                <a:solidFill>
                  <a:srgbClr val="000000"/>
                </a:solidFill>
                <a:latin typeface="KoPub Dotum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KoPub Dotum"/>
              </a:rPr>
              <a:t>X)</a:t>
            </a:r>
          </a:p>
          <a:p>
            <a:endParaRPr lang="en-US" altLang="ko-KR" sz="2000" b="1" dirty="0">
              <a:solidFill>
                <a:srgbClr val="000000"/>
              </a:solidFill>
              <a:latin typeface="KoPub Dotum"/>
            </a:endParaRPr>
          </a:p>
          <a:p>
            <a:r>
              <a:rPr lang="en-US" altLang="ko-KR" sz="2000" b="1" dirty="0">
                <a:solidFill>
                  <a:srgbClr val="000000"/>
                </a:solidFill>
                <a:latin typeface="KoPub Dotum"/>
              </a:rPr>
              <a:t>= max(0, x)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4286" y="593393"/>
            <a:ext cx="1150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Activation function</a:t>
            </a:r>
            <a:r>
              <a:rPr lang="ko-KR" altLang="en-US" dirty="0"/>
              <a:t>으로 </a:t>
            </a:r>
            <a:r>
              <a:rPr lang="en-US" altLang="ko-KR" dirty="0" err="1"/>
              <a:t>Relu</a:t>
            </a:r>
            <a:r>
              <a:rPr lang="en-US" altLang="ko-KR" dirty="0"/>
              <a:t>(Rectified Linear Unit)</a:t>
            </a:r>
            <a:r>
              <a:rPr lang="ko-KR" altLang="en-US" dirty="0"/>
              <a:t>를 사용해보니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보다</a:t>
            </a:r>
            <a:r>
              <a:rPr lang="en-US" altLang="ko-KR" dirty="0"/>
              <a:t> </a:t>
            </a:r>
            <a:r>
              <a:rPr lang="ko-KR" altLang="en-US" dirty="0"/>
              <a:t>작은 값은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, 0</a:t>
            </a:r>
            <a:r>
              <a:rPr lang="ko-KR" altLang="en-US" dirty="0"/>
              <a:t>보다 큰 값은 그 값 그대로 출력</a:t>
            </a:r>
            <a:r>
              <a:rPr lang="en-US" altLang="ko-KR" dirty="0"/>
              <a:t> -&gt; Vanishing gradient </a:t>
            </a:r>
            <a:r>
              <a:rPr lang="ko-KR" altLang="en-US" dirty="0"/>
              <a:t>문제 해결</a:t>
            </a:r>
            <a:r>
              <a:rPr lang="en-US" altLang="ko-KR" dirty="0"/>
              <a:t>!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536" y="2839437"/>
            <a:ext cx="2555910" cy="6147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461244" y="2329934"/>
            <a:ext cx="1898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KoPub Dotum"/>
              </a:rPr>
              <a:t>Sigmoid(0~1) </a:t>
            </a:r>
            <a:endParaRPr lang="ko-KR" altLang="en-US" sz="2000" b="1" dirty="0"/>
          </a:p>
        </p:txBody>
      </p:sp>
      <p:pic>
        <p:nvPicPr>
          <p:cNvPr id="5124" name="Picture 4" descr="제프리 힌튼 이미지 검색결과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01" y="2166200"/>
            <a:ext cx="1609232" cy="25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835130" y="4742098"/>
            <a:ext cx="18437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/>
              <a:t>Geoffrey Everest Hinton</a:t>
            </a:r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4BF4FB-C3D5-E745-9E4D-A4F4FBD8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869B28-9CD1-F34E-BC6D-B43DB32E3E54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DD9CB-7FD2-7846-B68A-D2D513F05639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2006 </a:t>
            </a:r>
            <a:r>
              <a:rPr lang="en-US" altLang="ko-KR" sz="2400" dirty="0" err="1"/>
              <a:t>ReLU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140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4286" y="600926"/>
            <a:ext cx="1150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</a:t>
            </a:r>
            <a:r>
              <a:rPr lang="en-US" altLang="ko-KR" dirty="0"/>
              <a:t>(weight)</a:t>
            </a:r>
            <a:r>
              <a:rPr lang="ko-KR" altLang="en-US" dirty="0"/>
              <a:t> 초기값 세팅을 어떻게 하느냐에 따라 빠르게 좋은 성능의 모델이 나온다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2" descr="https://t1.daumcdn.net/cfile/tistory/25414C47579F7BC2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49" y="1422976"/>
            <a:ext cx="7722832" cy="450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2EEB6D-FC60-3847-B977-DAA5DC49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2B401B-5CD5-C641-8DB1-BF9C9F2709B5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16EB9-595F-674F-A4BB-8E4EDBD8119C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2006</a:t>
            </a:r>
            <a:r>
              <a:rPr lang="ko-KR" altLang="en-US" sz="2400" dirty="0"/>
              <a:t> </a:t>
            </a:r>
            <a:r>
              <a:rPr lang="en-US" altLang="ko-KR" sz="2400" dirty="0"/>
              <a:t>2.</a:t>
            </a:r>
            <a:r>
              <a:rPr lang="ko-KR" altLang="en-US" sz="2400" dirty="0"/>
              <a:t> 가중치 초기값 세팅</a:t>
            </a:r>
          </a:p>
        </p:txBody>
      </p:sp>
    </p:spTree>
    <p:extLst>
      <p:ext uri="{BB962C8B-B14F-4D97-AF65-F5344CB8AC3E}">
        <p14:creationId xmlns:p14="http://schemas.microsoft.com/office/powerpoint/2010/main" val="336977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4286" y="603528"/>
            <a:ext cx="1150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시 랜덤하게 신경망의 연결을 끊어버리기</a:t>
            </a:r>
            <a:r>
              <a:rPr lang="en-US" altLang="ko-KR" dirty="0"/>
              <a:t>. </a:t>
            </a:r>
            <a:r>
              <a:rPr lang="ko-KR" altLang="en-US" dirty="0"/>
              <a:t>그럼 특정 노드에 의존하지 않아 일반화 능력이 향상됨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모의고사 때 일부러 어려운 문제를 풀어서 실제 수능 볼 때 문제해결력 향상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7FFAC-87E9-214D-AF34-D37404D61F35}"/>
              </a:ext>
            </a:extLst>
          </p:cNvPr>
          <p:cNvSpPr txBox="1"/>
          <p:nvPr/>
        </p:nvSpPr>
        <p:spPr>
          <a:xfrm>
            <a:off x="3208483" y="1570483"/>
            <a:ext cx="883965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/>
              <a:t>드롭아웃 발견 스토리</a:t>
            </a:r>
            <a:endParaRPr kumimoji="1" lang="en-US" altLang="ko-Kore-KR" sz="1600" b="1"/>
          </a:p>
          <a:p>
            <a:r>
              <a:rPr kumimoji="1" lang="en-US" altLang="ko-KR" sz="1200"/>
              <a:t>“</a:t>
            </a:r>
            <a:r>
              <a:rPr lang="ko-KR" altLang="en-US" sz="1600"/>
              <a:t>드롭아웃은 총 세 번에 걸쳐 깨닫게 되었습니다</a:t>
            </a:r>
            <a:r>
              <a:rPr lang="en-US" altLang="ko-KR" sz="1600"/>
              <a:t>.”</a:t>
            </a:r>
            <a:endParaRPr kumimoji="1" lang="en-US" altLang="ko-Kore-KR" sz="1200"/>
          </a:p>
          <a:p>
            <a:endParaRPr kumimoji="1" lang="en-US" altLang="ko-Kore-KR" sz="1600"/>
          </a:p>
          <a:p>
            <a:r>
              <a:rPr kumimoji="1" lang="en-US" altLang="ko-Kore-KR" sz="1600"/>
              <a:t>2</a:t>
            </a:r>
            <a:r>
              <a:rPr kumimoji="1" lang="en-US" altLang="ko-KR" sz="1600"/>
              <a:t>004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600"/>
              <a:t>레드포드 닐이 해준 얘기</a:t>
            </a:r>
            <a:r>
              <a:rPr kumimoji="1" lang="en-US" altLang="ko-KR" sz="1600"/>
              <a:t>:</a:t>
            </a:r>
            <a:r>
              <a:rPr kumimoji="1" lang="ko-KR" altLang="en-US" sz="1600"/>
              <a:t> </a:t>
            </a:r>
            <a:r>
              <a:rPr lang="ko-KR" altLang="en-US" sz="1600"/>
              <a:t>인간의 뇌의 용량이 이렇게 큰 이유는 어쩌면 뇌 안에 여러 모델이 있고 그 모델을 합치는</a:t>
            </a:r>
            <a:r>
              <a:rPr lang="en-US" altLang="ko-KR" sz="1600"/>
              <a:t>(</a:t>
            </a:r>
            <a:r>
              <a:rPr lang="en" altLang="ko-Kore-KR" sz="1600"/>
              <a:t>ensemble) </a:t>
            </a:r>
            <a:r>
              <a:rPr lang="ko-KR" altLang="en-US" sz="1600"/>
              <a:t>것 때문일지도 모른다는 것이었죠</a:t>
            </a:r>
            <a:r>
              <a:rPr lang="en-US" altLang="ko-KR" sz="160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600"/>
              <a:t>얼마 지나지 않아서 은행을 갈 일이 있었습니다</a:t>
            </a:r>
            <a:r>
              <a:rPr kumimoji="1" lang="en-US" altLang="ko-KR" sz="1600"/>
              <a:t>. </a:t>
            </a:r>
            <a:r>
              <a:rPr kumimoji="1" lang="ko-KR" altLang="en-US" sz="1600"/>
              <a:t>그런데 은행을 갈때마다 창구 직원이 매번 바뀌더라구요</a:t>
            </a:r>
            <a:r>
              <a:rPr kumimoji="1" lang="en-US" altLang="ko-KR" sz="1600"/>
              <a:t>.</a:t>
            </a:r>
            <a:r>
              <a:rPr kumimoji="1" lang="ko-KR" altLang="en-US" sz="1600"/>
              <a:t> 같은 논리로 계속 다른 뉴런의 부분집합을 제거하면 뉴런들의 음모 </a:t>
            </a:r>
            <a:r>
              <a:rPr kumimoji="1" lang="en-US" altLang="ko-KR" sz="1600"/>
              <a:t>- </a:t>
            </a:r>
            <a:r>
              <a:rPr kumimoji="1" lang="ko-KR" altLang="en-US" sz="1600"/>
              <a:t>즉 과적합</a:t>
            </a:r>
            <a:r>
              <a:rPr kumimoji="1" lang="en-US" altLang="ko-KR" sz="1600"/>
              <a:t>(</a:t>
            </a:r>
            <a:r>
              <a:rPr kumimoji="1" lang="en" altLang="ko-KR" sz="1600"/>
              <a:t>overfitting)</a:t>
            </a:r>
            <a:r>
              <a:rPr kumimoji="1" lang="ko-KR" altLang="en-US" sz="1600"/>
              <a:t>을 막을 수 있지 않을까 하는 생각을 했어요</a:t>
            </a:r>
            <a:r>
              <a:rPr kumimoji="1" lang="en-US" altLang="ko-KR" sz="1600"/>
              <a:t>.</a:t>
            </a:r>
            <a:endParaRPr kumimoji="1" lang="en-US" altLang="ko-Kore-KR" sz="1600"/>
          </a:p>
          <a:p>
            <a:pPr marL="285750" indent="-285750">
              <a:buFontTx/>
              <a:buChar char="-"/>
            </a:pPr>
            <a:r>
              <a:rPr kumimoji="1" lang="ko-KR" altLang="en-US" sz="1600"/>
              <a:t>이 내용을 대충 구현해봤지만</a:t>
            </a:r>
            <a:r>
              <a:rPr kumimoji="1" lang="en-US" altLang="ko-KR" sz="1600"/>
              <a:t>,</a:t>
            </a:r>
            <a:r>
              <a:rPr kumimoji="1" lang="ko-KR" altLang="en-US" sz="1600"/>
              <a:t> 당시엔 </a:t>
            </a:r>
            <a:r>
              <a:rPr kumimoji="1" lang="en-US" altLang="ko-KR" sz="1600"/>
              <a:t>(</a:t>
            </a:r>
            <a:r>
              <a:rPr kumimoji="1" lang="ko-KR" altLang="en-US" sz="1600"/>
              <a:t>지도해줄 사람이 없어서</a:t>
            </a:r>
            <a:r>
              <a:rPr kumimoji="1" lang="en-US" altLang="ko-KR" sz="1600"/>
              <a:t>)</a:t>
            </a:r>
            <a:r>
              <a:rPr kumimoji="1" lang="ko-KR" altLang="en-US" sz="1600"/>
              <a:t> 잘 돌아가지가 않아서 </a:t>
            </a:r>
            <a:r>
              <a:rPr kumimoji="1" lang="en-US" altLang="ko-Kore-KR" sz="1600"/>
              <a:t>l2-regularization</a:t>
            </a:r>
            <a:r>
              <a:rPr kumimoji="1" lang="ko-KR" altLang="en-US" sz="1600"/>
              <a:t>이 더 나은것으로 결론을 내리고 잊고 있었습니다</a:t>
            </a:r>
            <a:r>
              <a:rPr kumimoji="1" lang="en-US" altLang="ko-KR" sz="1600"/>
              <a:t>.</a:t>
            </a:r>
            <a:endParaRPr kumimoji="1" lang="en-US" altLang="ko-Kore-KR" sz="1600"/>
          </a:p>
          <a:p>
            <a:pPr marL="285750" indent="-285750">
              <a:buFontTx/>
              <a:buChar char="-"/>
            </a:pPr>
            <a:endParaRPr kumimoji="1" lang="en-US" altLang="ko-Kore-KR" sz="1600"/>
          </a:p>
          <a:p>
            <a:r>
              <a:rPr kumimoji="1" lang="en-US" altLang="ko-KR" sz="1600"/>
              <a:t>2011</a:t>
            </a:r>
            <a:r>
              <a:rPr kumimoji="1" lang="ko-KR" altLang="en-US" sz="1600"/>
              <a:t> </a:t>
            </a:r>
            <a:endParaRPr kumimoji="1" lang="en-US" altLang="ko-KR" sz="1600"/>
          </a:p>
          <a:p>
            <a:pPr marL="285750" indent="-285750">
              <a:buFontTx/>
              <a:buChar char="-"/>
            </a:pPr>
            <a:r>
              <a:rPr kumimoji="1" lang="en-US" altLang="ko-KR" sz="1600"/>
              <a:t>2011</a:t>
            </a:r>
            <a:r>
              <a:rPr kumimoji="1" lang="ko-KR" altLang="en-US" sz="1600"/>
              <a:t>년에 크리스토스 파파디미트리우가 토론토에서 강의하는걸 들었습니다</a:t>
            </a:r>
            <a:r>
              <a:rPr kumimoji="1" lang="en-US" altLang="ko-KR" sz="1600"/>
              <a:t>.</a:t>
            </a:r>
          </a:p>
          <a:p>
            <a:r>
              <a:rPr kumimoji="1" lang="en-US" altLang="ko-KR" sz="1600"/>
              <a:t>    </a:t>
            </a:r>
            <a:r>
              <a:rPr kumimoji="1" lang="ko-KR" altLang="en-US" sz="1600"/>
              <a:t>생물의 </a:t>
            </a:r>
            <a:r>
              <a:rPr kumimoji="1" lang="en-US" altLang="ko-KR" sz="1600"/>
              <a:t>2</a:t>
            </a:r>
            <a:r>
              <a:rPr kumimoji="1" lang="ko-KR" altLang="en-US" sz="1600"/>
              <a:t>세 생산이 </a:t>
            </a:r>
            <a:r>
              <a:rPr kumimoji="1" lang="en-US" altLang="ko-KR" sz="1600"/>
              <a:t>(</a:t>
            </a:r>
            <a:r>
              <a:rPr kumimoji="1" lang="ko-KR" altLang="en-US" sz="1600"/>
              <a:t>두 유전자를 임의로 합치는 과정에서</a:t>
            </a:r>
            <a:r>
              <a:rPr kumimoji="1" lang="en-US" altLang="ko-KR" sz="1600"/>
              <a:t>) co-adaptation</a:t>
            </a:r>
            <a:r>
              <a:rPr kumimoji="1" lang="ko-KR" altLang="en-US" sz="1600"/>
              <a:t>을 막는 의미를 갖</a:t>
            </a:r>
            <a:r>
              <a:rPr kumimoji="1" lang="en-US" altLang="ko-KR" sz="1600"/>
              <a:t> </a:t>
            </a:r>
          </a:p>
          <a:p>
            <a:r>
              <a:rPr kumimoji="1" lang="en-US" altLang="ko-KR" sz="1600"/>
              <a:t>    </a:t>
            </a:r>
            <a:r>
              <a:rPr kumimoji="1" lang="ko-KR" altLang="en-US" sz="1600"/>
              <a:t>는다는 내용이 있었습니다</a:t>
            </a:r>
            <a:r>
              <a:rPr kumimoji="1" lang="en-US" altLang="ko-KR" sz="160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/>
              <a:t>대학원생들과 함께 좀 더 열심히 구현을 해봤고 결과적으로 </a:t>
            </a:r>
            <a:r>
              <a:rPr lang="en-US" altLang="ko-KR" sz="1600" dirty="0"/>
              <a:t>Drop out</a:t>
            </a:r>
            <a:r>
              <a:rPr lang="ko-KR" altLang="en-US" sz="1600"/>
              <a:t> 이론이 잘 작동한다는 것을 밝혀냈습니다</a:t>
            </a:r>
            <a:r>
              <a:rPr lang="en-US" altLang="ko-KR" sz="1600"/>
              <a:t>.</a:t>
            </a:r>
            <a:br>
              <a:rPr lang="en-US" altLang="ko-KR" sz="1600"/>
            </a:br>
            <a:endParaRPr kumimoji="1" lang="en-US" altLang="ko-KR" sz="16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750BB6-79DA-B04F-9E1B-726C5DDF3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027E78-8723-7C49-8747-2F7D230F2A3C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6AF51-8DF1-444F-AB62-FCF6F7CDDFFD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2011</a:t>
            </a:r>
            <a:r>
              <a:rPr lang="ko-KR" altLang="en-US" sz="2400" dirty="0"/>
              <a:t> </a:t>
            </a:r>
            <a:r>
              <a:rPr lang="en-US" altLang="ko-KR" sz="2400" dirty="0"/>
              <a:t>Drop out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과적합 방지</a:t>
            </a:r>
            <a:r>
              <a:rPr lang="en-US" altLang="ko-KR" sz="2400" dirty="0"/>
              <a:t>(</a:t>
            </a:r>
            <a:r>
              <a:rPr lang="ko-KR" altLang="en-US" sz="2400" dirty="0"/>
              <a:t>일반화 능력 향상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3" name="Picture 4" descr="제프리 힌튼 이미지 검색결과&quot;">
            <a:extLst>
              <a:ext uri="{FF2B5EF4-FFF2-40B4-BE49-F238E27FC236}">
                <a16:creationId xmlns:a16="http://schemas.microsoft.com/office/drawing/2014/main" id="{98D89367-64A9-CC40-8118-E9D2385FF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01" y="2166200"/>
            <a:ext cx="1609232" cy="25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0F3683-C98A-E041-9137-CBE28932F234}"/>
              </a:ext>
            </a:extLst>
          </p:cNvPr>
          <p:cNvSpPr/>
          <p:nvPr/>
        </p:nvSpPr>
        <p:spPr>
          <a:xfrm>
            <a:off x="835130" y="4742098"/>
            <a:ext cx="18437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/>
              <a:t>Geoffrey Everest Hinton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494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1657" y="577678"/>
            <a:ext cx="1150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222222"/>
                </a:solidFill>
                <a:latin typeface="맑은 고딕" panose="020B0503020000020004" pitchFamily="34" charset="-127"/>
              </a:rPr>
              <a:t>힌튼 연구팀은 신경망 방식의 </a:t>
            </a:r>
            <a:r>
              <a:rPr lang="en-US" altLang="ko-KR" dirty="0"/>
              <a:t>Alexnet(</a:t>
            </a:r>
            <a:r>
              <a:rPr lang="ko-KR" altLang="en-US" dirty="0"/>
              <a:t>얀 르쿤 </a:t>
            </a:r>
            <a:r>
              <a:rPr lang="en-US" altLang="ko-KR" dirty="0"/>
              <a:t>CNN</a:t>
            </a:r>
            <a:r>
              <a:rPr lang="ko-KR" altLang="en-US" dirty="0"/>
              <a:t>의 업그레이드 버전</a:t>
            </a:r>
            <a:r>
              <a:rPr lang="en-US" altLang="ko-KR" dirty="0"/>
              <a:t>)</a:t>
            </a:r>
            <a:r>
              <a:rPr lang="ko-KR" altLang="en-US">
                <a:solidFill>
                  <a:srgbClr val="222222"/>
                </a:solidFill>
                <a:latin typeface="맑은 고딕" panose="020B0503020000020004" pitchFamily="34" charset="-127"/>
              </a:rPr>
              <a:t>로 기존보다 </a:t>
            </a:r>
            <a:r>
              <a:rPr lang="en-US" altLang="ko-KR">
                <a:solidFill>
                  <a:srgbClr val="222222"/>
                </a:solidFill>
                <a:latin typeface="맑은 고딕" panose="020B0503020000020004" pitchFamily="34" charset="-127"/>
              </a:rPr>
              <a:t>10%</a:t>
            </a:r>
            <a:r>
              <a:rPr lang="ko-KR" altLang="en-US">
                <a:solidFill>
                  <a:srgbClr val="222222"/>
                </a:solidFill>
                <a:latin typeface="맑은 고딕" panose="020B0503020000020004" pitchFamily="34" charset="-127"/>
              </a:rPr>
              <a:t> 성능을 향상시키고 대회 우승</a:t>
            </a:r>
            <a:r>
              <a:rPr lang="en-US" altLang="ko-KR">
                <a:solidFill>
                  <a:srgbClr val="222222"/>
                </a:solidFill>
                <a:latin typeface="맑은 고딕" panose="020B0503020000020004" pitchFamily="34" charset="-127"/>
              </a:rPr>
              <a:t>(</a:t>
            </a:r>
            <a:r>
              <a:rPr lang="ko-KR" altLang="en-US">
                <a:solidFill>
                  <a:srgbClr val="222222"/>
                </a:solidFill>
                <a:latin typeface="맑은 고딕" panose="020B0503020000020004" pitchFamily="34" charset="-127"/>
              </a:rPr>
              <a:t>다른 팀들은 대부분 </a:t>
            </a:r>
            <a:r>
              <a:rPr lang="en" altLang="ko-Kore-KR">
                <a:solidFill>
                  <a:srgbClr val="22222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SVM </a:t>
            </a:r>
            <a:r>
              <a:rPr lang="ko-KR" altLang="en-US">
                <a:solidFill>
                  <a:srgbClr val="222222"/>
                </a:solidFill>
                <a:latin typeface="맑은 고딕" panose="020B0503020000020004" pitchFamily="34" charset="-127"/>
              </a:rPr>
              <a:t>같은 전통적인 머신러닝 기법 사용</a:t>
            </a:r>
            <a:r>
              <a:rPr lang="en-US" altLang="ko-KR">
                <a:solidFill>
                  <a:srgbClr val="222222"/>
                </a:solidFill>
                <a:latin typeface="맑은 고딕" panose="020B0503020000020004" pitchFamily="34" charset="-127"/>
              </a:rPr>
              <a:t>)</a:t>
            </a:r>
          </a:p>
        </p:txBody>
      </p:sp>
      <p:pic>
        <p:nvPicPr>
          <p:cNvPr id="8" name="Picture 4" descr="제프리 힌튼 이미지 검색결과&quot;">
            <a:extLst>
              <a:ext uri="{FF2B5EF4-FFF2-40B4-BE49-F238E27FC236}">
                <a16:creationId xmlns:a16="http://schemas.microsoft.com/office/drawing/2014/main" id="{FE3A5C6A-72C7-3745-8F7E-8F005BD7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5" y="2365665"/>
            <a:ext cx="1218232" cy="19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4F5BF26-7AF8-0448-AEE2-E61C9DBF9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97" y="1798357"/>
            <a:ext cx="4569086" cy="332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44B0DC-3639-0D42-938B-EE7D04DF93CD}"/>
              </a:ext>
            </a:extLst>
          </p:cNvPr>
          <p:cNvSpPr/>
          <p:nvPr/>
        </p:nvSpPr>
        <p:spPr>
          <a:xfrm>
            <a:off x="6507563" y="1965428"/>
            <a:ext cx="55549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rgbClr val="222222"/>
                </a:solidFill>
                <a:latin typeface="맑은 고딕" panose="020B0503020000020004" pitchFamily="34" charset="-127"/>
              </a:rPr>
              <a:t>힌튼이 우승했던 이유는 </a:t>
            </a:r>
            <a:r>
              <a:rPr lang="en" altLang="ko-Kore-KR" sz="1400" b="0" i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CNN</a:t>
            </a:r>
            <a:r>
              <a:rPr lang="ko-KR" altLang="en-US" sz="1400">
                <a:solidFill>
                  <a:srgbClr val="222222"/>
                </a:solidFill>
                <a:latin typeface="맑은 고딕" panose="020B0503020000020004" pitchFamily="34" charset="-127"/>
              </a:rPr>
              <a:t>덕분입니다</a:t>
            </a:r>
            <a:r>
              <a:rPr lang="en-US" altLang="ko-KR" sz="1400">
                <a:solidFill>
                  <a:srgbClr val="222222"/>
                </a:solidFill>
                <a:latin typeface="맑은 고딕" panose="020B0503020000020004" pitchFamily="34" charset="-127"/>
              </a:rPr>
              <a:t>. </a:t>
            </a:r>
            <a:r>
              <a:rPr lang="en" altLang="ko-Kore-KR" sz="1400" b="0" i="0">
                <a:solidFill>
                  <a:srgbClr val="222222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CNN</a:t>
            </a:r>
            <a:r>
              <a:rPr lang="ko-KR" altLang="en-US" sz="1400">
                <a:solidFill>
                  <a:srgbClr val="222222"/>
                </a:solidFill>
                <a:latin typeface="맑은 고딕" panose="020B0503020000020004" pitchFamily="34" charset="-127"/>
              </a:rPr>
              <a:t>은 이전의 신경망처럼 모든 노드들이 완전히 연결되어 있지 않고 컨볼루션과 풀링을 사용해 이미지의 특징을 뽑아냅니다</a:t>
            </a:r>
            <a:r>
              <a:rPr lang="en-US" altLang="ko-KR" sz="1400">
                <a:solidFill>
                  <a:srgbClr val="222222"/>
                </a:solidFill>
                <a:latin typeface="맑은 고딕" panose="020B0503020000020004" pitchFamily="34" charset="-127"/>
              </a:rPr>
              <a:t>. </a:t>
            </a:r>
            <a:r>
              <a:rPr lang="ko-KR" altLang="en-US" sz="1400">
                <a:solidFill>
                  <a:srgbClr val="222222"/>
                </a:solidFill>
                <a:latin typeface="맑은 고딕" panose="020B0503020000020004" pitchFamily="34" charset="-127"/>
              </a:rPr>
              <a:t>여러 층을 지날 수록 단순한 특징에서 복잡한 특징으로 추상화됩니다</a:t>
            </a:r>
            <a:r>
              <a:rPr lang="en-US" altLang="ko-KR" sz="1400">
                <a:solidFill>
                  <a:srgbClr val="222222"/>
                </a:solidFill>
                <a:latin typeface="맑은 고딕" panose="020B0503020000020004" pitchFamily="34" charset="-127"/>
              </a:rPr>
              <a:t>.</a:t>
            </a:r>
            <a:endParaRPr lang="ko-Kore-KR" altLang="en-US" sz="14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3B7BDF-BAE9-954B-A8EF-7FB91A84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563" y="3009935"/>
            <a:ext cx="5554974" cy="256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1C2AAE-7641-6849-A8A1-14559B4F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45A869-1079-0148-B6F9-F1E7E1B3B60A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57D17-A304-F144-8382-9B019CBEF5F3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2012</a:t>
            </a:r>
            <a:r>
              <a:rPr lang="ko-KR" altLang="en-US" sz="2400"/>
              <a:t> </a:t>
            </a:r>
            <a:r>
              <a:rPr lang="en-US" altLang="ko-KR" sz="2400"/>
              <a:t>AlexNet - </a:t>
            </a:r>
            <a:r>
              <a:rPr lang="ko-KR" altLang="en-US" sz="2400"/>
              <a:t>이미지넷 대회 </a:t>
            </a:r>
            <a:r>
              <a:rPr lang="ko-KR" altLang="en-US" sz="2400" dirty="0"/>
              <a:t>우승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0153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4286" y="588416"/>
            <a:ext cx="1150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딥러닝은 뉴럴 넷으로부터 시작해서 여러가지 위기를 넘기며 발전함 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809D7D-4CAE-4D2F-83D5-0414B0A106ED}"/>
              </a:ext>
            </a:extLst>
          </p:cNvPr>
          <p:cNvSpPr/>
          <p:nvPr/>
        </p:nvSpPr>
        <p:spPr>
          <a:xfrm>
            <a:off x="3125907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퍼셉트론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(1958)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B2E57B-7040-4F74-9C6C-BD8C733744E8}"/>
              </a:ext>
            </a:extLst>
          </p:cNvPr>
          <p:cNvSpPr/>
          <p:nvPr/>
        </p:nvSpPr>
        <p:spPr>
          <a:xfrm>
            <a:off x="5038679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다층 퍼셉트론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(1980)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91ECE9-9F54-40C2-9F88-E78B13F20B8A}"/>
              </a:ext>
            </a:extLst>
          </p:cNvPr>
          <p:cNvSpPr/>
          <p:nvPr/>
        </p:nvSpPr>
        <p:spPr>
          <a:xfrm>
            <a:off x="8864223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Relu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(2006)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E86E33-B326-4273-A019-07884630BEB9}"/>
              </a:ext>
            </a:extLst>
          </p:cNvPr>
          <p:cNvSpPr/>
          <p:nvPr/>
        </p:nvSpPr>
        <p:spPr>
          <a:xfrm>
            <a:off x="10776995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정규화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Drop-out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Validation,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Earlystopping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3CE24-1F1F-46D5-9798-F52B9B0B4CAF}"/>
              </a:ext>
            </a:extLst>
          </p:cNvPr>
          <p:cNvSpPr txBox="1"/>
          <p:nvPr/>
        </p:nvSpPr>
        <p:spPr>
          <a:xfrm>
            <a:off x="251755" y="5792496"/>
            <a:ext cx="866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932B2F-3AFE-40AB-A770-4215337F4DED}"/>
              </a:ext>
            </a:extLst>
          </p:cNvPr>
          <p:cNvSpPr txBox="1"/>
          <p:nvPr/>
        </p:nvSpPr>
        <p:spPr>
          <a:xfrm>
            <a:off x="251756" y="1786320"/>
            <a:ext cx="866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발전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E315F-9AC8-4D18-B9D8-5B289437002D}"/>
              </a:ext>
            </a:extLst>
          </p:cNvPr>
          <p:cNvSpPr txBox="1"/>
          <p:nvPr/>
        </p:nvSpPr>
        <p:spPr>
          <a:xfrm>
            <a:off x="3172294" y="5792496"/>
            <a:ext cx="128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XOR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(1969)</a:t>
            </a:r>
          </a:p>
        </p:txBody>
      </p:sp>
      <p:sp>
        <p:nvSpPr>
          <p:cNvPr id="15" name="화살표: 오른쪽 3">
            <a:extLst>
              <a:ext uri="{FF2B5EF4-FFF2-40B4-BE49-F238E27FC236}">
                <a16:creationId xmlns:a16="http://schemas.microsoft.com/office/drawing/2014/main" id="{2FDBF232-7348-4E02-B541-9412741D16DB}"/>
              </a:ext>
            </a:extLst>
          </p:cNvPr>
          <p:cNvSpPr/>
          <p:nvPr/>
        </p:nvSpPr>
        <p:spPr>
          <a:xfrm rot="17400394">
            <a:off x="3231114" y="4115783"/>
            <a:ext cx="2853732" cy="228746"/>
          </a:xfrm>
          <a:prstGeom prst="rightArrow">
            <a:avLst>
              <a:gd name="adj1" fmla="val 50000"/>
              <a:gd name="adj2" fmla="val 1781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1AB35-1D5B-4F29-9C63-2C98701A36D1}"/>
              </a:ext>
            </a:extLst>
          </p:cNvPr>
          <p:cNvSpPr txBox="1"/>
          <p:nvPr/>
        </p:nvSpPr>
        <p:spPr>
          <a:xfrm>
            <a:off x="6724188" y="5792496"/>
            <a:ext cx="1642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Vanishing</a:t>
            </a:r>
          </a:p>
          <a:p>
            <a:pPr algn="ctr"/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C0A66-9643-4AEF-AEC5-BC2B41E4FF0D}"/>
              </a:ext>
            </a:extLst>
          </p:cNvPr>
          <p:cNvSpPr txBox="1"/>
          <p:nvPr/>
        </p:nvSpPr>
        <p:spPr>
          <a:xfrm>
            <a:off x="4688522" y="3300236"/>
            <a:ext cx="203566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은닉층을 만들어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공간왜곡으로 해결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 방법으로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back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propagation</a:t>
            </a:r>
          </a:p>
          <a:p>
            <a:pPr algn="ctr"/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경사하강법 이용해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오차가 작아지는 방향으로 가중치 업데이트</a:t>
            </a:r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DE6F9-2010-43ED-8DCC-8FDD6E74F03E}"/>
              </a:ext>
            </a:extLst>
          </p:cNvPr>
          <p:cNvSpPr txBox="1"/>
          <p:nvPr/>
        </p:nvSpPr>
        <p:spPr>
          <a:xfrm>
            <a:off x="8556702" y="5915606"/>
            <a:ext cx="164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과적합 문제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809D7D-4CAE-4D2F-83D5-0414B0A106ED}"/>
              </a:ext>
            </a:extLst>
          </p:cNvPr>
          <p:cNvSpPr/>
          <p:nvPr/>
        </p:nvSpPr>
        <p:spPr>
          <a:xfrm>
            <a:off x="1213135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Neural Net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(1943)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B2E57B-7040-4F74-9C6C-BD8C733744E8}"/>
              </a:ext>
            </a:extLst>
          </p:cNvPr>
          <p:cNvSpPr/>
          <p:nvPr/>
        </p:nvSpPr>
        <p:spPr>
          <a:xfrm>
            <a:off x="6951451" y="1368706"/>
            <a:ext cx="1335353" cy="1481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역전파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(1986)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61260" y="1293779"/>
            <a:ext cx="622320" cy="1633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암흑기</a:t>
            </a:r>
            <a:endParaRPr lang="en-US" altLang="ko-KR"/>
          </a:p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254626" y="1293779"/>
            <a:ext cx="622320" cy="1633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암흑기</a:t>
            </a:r>
            <a:endParaRPr lang="en-US" altLang="ko-KR"/>
          </a:p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2705142" y="1896704"/>
            <a:ext cx="311444" cy="4255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6507019" y="1896704"/>
            <a:ext cx="311444" cy="4255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10339043" y="1896704"/>
            <a:ext cx="311444" cy="4255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3">
            <a:extLst>
              <a:ext uri="{FF2B5EF4-FFF2-40B4-BE49-F238E27FC236}">
                <a16:creationId xmlns:a16="http://schemas.microsoft.com/office/drawing/2014/main" id="{2FDBF232-7348-4E02-B541-9412741D16DB}"/>
              </a:ext>
            </a:extLst>
          </p:cNvPr>
          <p:cNvSpPr/>
          <p:nvPr/>
        </p:nvSpPr>
        <p:spPr>
          <a:xfrm rot="17400394">
            <a:off x="7037543" y="4115782"/>
            <a:ext cx="2853732" cy="228746"/>
          </a:xfrm>
          <a:prstGeom prst="rightArrow">
            <a:avLst>
              <a:gd name="adj1" fmla="val 50000"/>
              <a:gd name="adj2" fmla="val 1781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</a:p>
        </p:txBody>
      </p:sp>
      <p:sp>
        <p:nvSpPr>
          <p:cNvPr id="27" name="화살표: 오른쪽 3">
            <a:extLst>
              <a:ext uri="{FF2B5EF4-FFF2-40B4-BE49-F238E27FC236}">
                <a16:creationId xmlns:a16="http://schemas.microsoft.com/office/drawing/2014/main" id="{2FDBF232-7348-4E02-B541-9412741D16DB}"/>
              </a:ext>
            </a:extLst>
          </p:cNvPr>
          <p:cNvSpPr/>
          <p:nvPr/>
        </p:nvSpPr>
        <p:spPr>
          <a:xfrm rot="17400394">
            <a:off x="8965821" y="4115782"/>
            <a:ext cx="2853732" cy="228746"/>
          </a:xfrm>
          <a:prstGeom prst="rightArrow">
            <a:avLst>
              <a:gd name="adj1" fmla="val 50000"/>
              <a:gd name="adj2" fmla="val 1781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0A0A4-99FD-924E-947B-047A6252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BDC725-4BDC-334C-8430-EB46CAEEEBBF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0AD56B-3FBD-354A-89CE-801D39A683AA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딥러닝 발전 과정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9524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2568" y="2593176"/>
            <a:ext cx="8282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전통적인 딥러닝 역사</a:t>
            </a:r>
            <a:endParaRPr lang="en-US" altLang="ko-KR" sz="6000" dirty="0"/>
          </a:p>
          <a:p>
            <a:pPr algn="ctr"/>
            <a:r>
              <a:rPr lang="en-US" altLang="ko-KR" sz="6000" dirty="0"/>
              <a:t>(1940~2015)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79962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2568" y="2593176"/>
            <a:ext cx="8282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현대의 딥러닝</a:t>
            </a:r>
            <a:endParaRPr lang="en-US" altLang="ko-KR" sz="6000" dirty="0"/>
          </a:p>
          <a:p>
            <a:pPr algn="ctr"/>
            <a:r>
              <a:rPr lang="en-US" altLang="ko-KR" sz="6000" dirty="0"/>
              <a:t>(2015~2021)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2651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1C2AAE-7641-6849-A8A1-14559B4F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45A869-1079-0148-B6F9-F1E7E1B3B60A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57D17-A304-F144-8382-9B019CBEF5F3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2015 </a:t>
            </a:r>
            <a:r>
              <a:rPr lang="ko-KR" altLang="en-US" sz="2400"/>
              <a:t>기계번역</a:t>
            </a:r>
            <a:r>
              <a:rPr lang="en-US" altLang="ko-KR" sz="2400"/>
              <a:t>(</a:t>
            </a:r>
            <a:r>
              <a:rPr lang="en" altLang="ko-Kore-KR" sz="2400"/>
              <a:t>Machine Translation)</a:t>
            </a:r>
            <a:r>
              <a:rPr lang="ko-KR" altLang="en-US" sz="2400"/>
              <a:t>의 상용화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F8405C-B81F-3B4E-9DD8-BC06F915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032" y="1635837"/>
            <a:ext cx="6541936" cy="43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3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AB856F-8C63-8145-B317-2C4F77B7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E46E2-B98A-EA4A-ADEE-7F72C459A976}" type="slidenum">
              <a:rPr lang="en-US" altLang="ko-Kore-KR"/>
              <a:t>22</a:t>
            </a:fld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22522B-5F4E-194D-8C6A-CAFEB171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1620371"/>
            <a:ext cx="3695700" cy="1244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F13602-9345-D34C-B0FB-4E9B7FF67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"/>
          <a:stretch/>
        </p:blipFill>
        <p:spPr>
          <a:xfrm>
            <a:off x="2923919" y="3802063"/>
            <a:ext cx="6216942" cy="2550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ACD2A-34CD-9949-AB38-20C1BC8633E8}"/>
              </a:ext>
            </a:extLst>
          </p:cNvPr>
          <p:cNvSpPr txBox="1"/>
          <p:nvPr/>
        </p:nvSpPr>
        <p:spPr>
          <a:xfrm>
            <a:off x="524786" y="3356789"/>
            <a:ext cx="4854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• 2018</a:t>
            </a:r>
            <a:r>
              <a:rPr lang="ko-KR" altLang="en-US" sz="2000"/>
              <a:t>년</a:t>
            </a:r>
            <a:r>
              <a:rPr lang="en-US" altLang="ko-KR" sz="2000"/>
              <a:t>, </a:t>
            </a:r>
            <a:r>
              <a:rPr lang="en" altLang="ko-Kore-KR" sz="2000"/>
              <a:t>GAN</a:t>
            </a:r>
            <a:r>
              <a:rPr lang="ko-KR" altLang="en-US" sz="2000"/>
              <a:t>을 통한 이미지 합성의 발전 </a:t>
            </a:r>
            <a:endParaRPr lang="ko-KR" altLang="en-US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B03A0-DBDF-AD4D-AD7A-C1B3DD824E92}"/>
              </a:ext>
            </a:extLst>
          </p:cNvPr>
          <p:cNvSpPr txBox="1"/>
          <p:nvPr/>
        </p:nvSpPr>
        <p:spPr>
          <a:xfrm>
            <a:off x="524786" y="1175097"/>
            <a:ext cx="3977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• 2017</a:t>
            </a:r>
            <a:r>
              <a:rPr lang="ko-KR" altLang="en-US" sz="2000"/>
              <a:t>년</a:t>
            </a:r>
            <a:r>
              <a:rPr lang="en-US" altLang="ko-KR" sz="2000"/>
              <a:t>, </a:t>
            </a:r>
            <a:r>
              <a:rPr lang="ko-KR" altLang="en-US" sz="2000"/>
              <a:t>알파고</a:t>
            </a:r>
            <a:r>
              <a:rPr lang="en-US" altLang="ko-KR" sz="2000"/>
              <a:t>(</a:t>
            </a:r>
            <a:r>
              <a:rPr lang="en" altLang="ko-Kore-KR" sz="2000"/>
              <a:t>AlphaGo)</a:t>
            </a:r>
            <a:r>
              <a:rPr lang="ko-KR" altLang="en-US" sz="2000"/>
              <a:t>의 승리 </a:t>
            </a:r>
            <a:endParaRPr lang="ko-KR" altLang="en-US">
              <a:effectLst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7AE2BC-A6A8-6640-83C4-060437717EC6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38939-6CF1-F04D-BDE0-368A1915304E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2017</a:t>
            </a:r>
            <a:r>
              <a:rPr lang="ko-KR" altLang="en-US" sz="2400"/>
              <a:t> </a:t>
            </a:r>
            <a:r>
              <a:rPr lang="en" altLang="ko-Kore-KR" sz="2400"/>
              <a:t>AlphaGo</a:t>
            </a:r>
            <a:r>
              <a:rPr lang="en-US" altLang="ko-KR" sz="2400"/>
              <a:t>,</a:t>
            </a:r>
            <a:r>
              <a:rPr lang="ko-KR" altLang="en-US" sz="2400"/>
              <a:t> </a:t>
            </a:r>
            <a:r>
              <a:rPr lang="en-US" altLang="ko-KR" sz="2400"/>
              <a:t>2018</a:t>
            </a:r>
            <a:r>
              <a:rPr lang="ko-KR" altLang="en-US" sz="2400"/>
              <a:t> </a:t>
            </a:r>
            <a:r>
              <a:rPr lang="en-US" altLang="ko-KR" sz="2400"/>
              <a:t>GAN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58857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1C2AAE-7641-6849-A8A1-14559B4F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45A869-1079-0148-B6F9-F1E7E1B3B60A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57D17-A304-F144-8382-9B019CBEF5F3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2018.6</a:t>
            </a:r>
            <a:r>
              <a:rPr lang="ko-KR" altLang="en-US" sz="2400" dirty="0"/>
              <a:t> </a:t>
            </a:r>
            <a:r>
              <a:rPr lang="en-US" altLang="ko-KR" sz="2400" dirty="0"/>
              <a:t>GPT 1</a:t>
            </a:r>
            <a:endParaRPr kumimoji="1" lang="ko-Kore-KR" altLang="en-US" sz="2400"/>
          </a:p>
        </p:txBody>
      </p:sp>
      <p:pic>
        <p:nvPicPr>
          <p:cNvPr id="3074" name="Picture 2" descr="인간이 썼나? AI 문장 생성 언어 모델 GPT-3 - 테크레시피">
            <a:extLst>
              <a:ext uri="{FF2B5EF4-FFF2-40B4-BE49-F238E27FC236}">
                <a16:creationId xmlns:a16="http://schemas.microsoft.com/office/drawing/2014/main" id="{52434245-2001-194D-A40E-3A9E3B03D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 t="7056" r="10532" b="35147"/>
          <a:stretch/>
        </p:blipFill>
        <p:spPr bwMode="auto">
          <a:xfrm>
            <a:off x="833481" y="3198837"/>
            <a:ext cx="4987099" cy="194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AD1BE6-CDCC-2B45-A9D2-B2032DEC31CF}"/>
              </a:ext>
            </a:extLst>
          </p:cNvPr>
          <p:cNvSpPr txBox="1"/>
          <p:nvPr/>
        </p:nvSpPr>
        <p:spPr>
          <a:xfrm>
            <a:off x="554477" y="603115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억 </a:t>
            </a:r>
            <a:r>
              <a:rPr lang="en-US" altLang="ko-KR"/>
              <a:t>1700</a:t>
            </a:r>
            <a:r>
              <a:rPr lang="ko-KR" altLang="en-US"/>
              <a:t>만 개의 파라미터를 가진 자연어처리 모델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6F456-16F0-4C45-8B1F-694D1F856664}"/>
              </a:ext>
            </a:extLst>
          </p:cNvPr>
          <p:cNvSpPr txBox="1"/>
          <p:nvPr/>
        </p:nvSpPr>
        <p:spPr>
          <a:xfrm>
            <a:off x="583704" y="1388467"/>
            <a:ext cx="677781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ko-Kore-KR">
                <a:latin typeface="Arial" panose="020B0604020202020204" pitchFamily="34" charset="0"/>
                <a:ea typeface="ArialMT"/>
              </a:rPr>
              <a:t>●</a:t>
            </a:r>
            <a:r>
              <a:rPr lang="en-US" altLang="ko-Kore-KR">
                <a:latin typeface="Arial" panose="020B0604020202020204" pitchFamily="34" charset="0"/>
                <a:ea typeface="ArialMT"/>
              </a:rPr>
              <a:t> </a:t>
            </a:r>
            <a:r>
              <a:rPr lang="ko-KR" altLang="en-US"/>
              <a:t>문장의 모든 토큰들을 취합해서</a:t>
            </a:r>
            <a:r>
              <a:rPr lang="en-US" altLang="ko-KR">
                <a:latin typeface="Arial" panose="020B0604020202020204" pitchFamily="34" charset="0"/>
              </a:rPr>
              <a:t>,</a:t>
            </a:r>
            <a:r>
              <a:rPr lang="ko-KR" altLang="en-US">
                <a:latin typeface="Arial" panose="020B0604020202020204" pitchFamily="34" charset="0"/>
              </a:rPr>
              <a:t> </a:t>
            </a:r>
            <a:r>
              <a:rPr lang="ko-KR" altLang="en-US"/>
              <a:t>적절한 문장을 만들어내는 것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ore-KR" altLang="ko-Kore-KR">
                <a:latin typeface="Arial" panose="020B0604020202020204" pitchFamily="34" charset="0"/>
                <a:ea typeface="ArialMT"/>
              </a:rPr>
              <a:t>●</a:t>
            </a:r>
            <a:r>
              <a:rPr lang="ko-Kore-KR" altLang="en-US">
                <a:latin typeface="Arial" panose="020B0604020202020204" pitchFamily="34" charset="0"/>
                <a:ea typeface="ArialMT"/>
              </a:rPr>
              <a:t> </a:t>
            </a:r>
            <a:r>
              <a:rPr lang="en-US" altLang="ko-Kore-KR">
                <a:latin typeface="Arial" panose="020B0604020202020204" pitchFamily="34" charset="0"/>
                <a:ea typeface="ArialMT"/>
              </a:rPr>
              <a:t>Generative Pretrained Transformer</a:t>
            </a:r>
            <a:endParaRPr lang="en-US" altLang="ko-KR"/>
          </a:p>
          <a:p>
            <a:pPr>
              <a:lnSpc>
                <a:spcPct val="150000"/>
              </a:lnSpc>
            </a:pPr>
            <a:endParaRPr kumimoji="1" lang="en-US" altLang="ko-Kore-KR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C0EDAB-287E-7B40-96F5-5BF84BC9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366" y="2864963"/>
            <a:ext cx="3800634" cy="249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FB6E6-2CC9-F446-8AC7-A121B390C991}"/>
              </a:ext>
            </a:extLst>
          </p:cNvPr>
          <p:cNvSpPr txBox="1"/>
          <p:nvPr/>
        </p:nvSpPr>
        <p:spPr>
          <a:xfrm>
            <a:off x="473783" y="5493649"/>
            <a:ext cx="11145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&lt;OpenAI&gt;</a:t>
            </a:r>
          </a:p>
          <a:p>
            <a:r>
              <a:rPr lang="ko-KR" altLang="en-US" sz="1400"/>
              <a:t>인간에게 도움이 되는 </a:t>
            </a:r>
            <a:r>
              <a:rPr lang="en" altLang="ko-Kore-KR" sz="1400"/>
              <a:t>AI</a:t>
            </a:r>
            <a:r>
              <a:rPr lang="ko-KR" altLang="en-US" sz="1400"/>
              <a:t>를 만들기 위해 </a:t>
            </a:r>
            <a:r>
              <a:rPr lang="en-US" altLang="ko-KR" sz="1400"/>
              <a:t>2015</a:t>
            </a:r>
            <a:r>
              <a:rPr lang="ko-KR" altLang="en-US" sz="1400"/>
              <a:t>년 미국에서 비영리 법인으로 설립</a:t>
            </a:r>
            <a:r>
              <a:rPr lang="en-US" altLang="ko-KR" sz="1400"/>
              <a:t>. </a:t>
            </a:r>
            <a:r>
              <a:rPr lang="ko-KR" altLang="en-US" sz="1400"/>
              <a:t>특허와 기술을 대중들에게 공개하는 것이 목표인 단체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오픈</a:t>
            </a:r>
            <a:r>
              <a:rPr lang="en-US" altLang="ko-KR" sz="1400"/>
              <a:t>AI</a:t>
            </a:r>
            <a:r>
              <a:rPr lang="ko-KR" altLang="en-US" sz="1400"/>
              <a:t>는 </a:t>
            </a:r>
            <a:r>
              <a:rPr lang="en-US" altLang="ko-KR" sz="1400"/>
              <a:t>GPT-2</a:t>
            </a:r>
            <a:r>
              <a:rPr lang="ko-KR" altLang="en-US" sz="1400"/>
              <a:t>를 공개한 직후인 </a:t>
            </a:r>
            <a:r>
              <a:rPr lang="en-US" altLang="ko-KR" sz="1400"/>
              <a:t>2019.3</a:t>
            </a:r>
            <a:r>
              <a:rPr lang="ko-KR" altLang="en-US" sz="1400"/>
              <a:t> 제한적 영리활동을 할 수 있는 </a:t>
            </a:r>
            <a:r>
              <a:rPr lang="en-US" altLang="ko-KR" sz="1400"/>
              <a:t>'</a:t>
            </a:r>
            <a:r>
              <a:rPr lang="ko-KR" altLang="en-US" sz="1400"/>
              <a:t>오픈</a:t>
            </a:r>
            <a:r>
              <a:rPr lang="en-US" altLang="ko-KR" sz="1400"/>
              <a:t>AI </a:t>
            </a:r>
            <a:r>
              <a:rPr lang="ko-KR" altLang="en-US" sz="1400"/>
              <a:t>리미티드파트너스</a:t>
            </a:r>
            <a:r>
              <a:rPr lang="en-US" altLang="ko-KR" sz="1400"/>
              <a:t>(OpenAI LP)' </a:t>
            </a:r>
            <a:r>
              <a:rPr lang="ko-KR" altLang="en-US" sz="1400"/>
              <a:t>법인을 설립해 기존 완전 비영리법인의 성격을 벗어났다</a:t>
            </a:r>
            <a:r>
              <a:rPr lang="en-US" altLang="ko-KR" sz="1400"/>
              <a:t>. </a:t>
            </a:r>
            <a:r>
              <a:rPr lang="ko-KR" altLang="en-US" sz="1400"/>
              <a:t>당시 오픈</a:t>
            </a:r>
            <a:r>
              <a:rPr lang="en-US" altLang="ko-KR" sz="1400"/>
              <a:t>AI</a:t>
            </a:r>
            <a:r>
              <a:rPr lang="ko-KR" altLang="en-US" sz="1400"/>
              <a:t>는 이런 변화의 배경을 </a:t>
            </a:r>
            <a:r>
              <a:rPr lang="en-US" altLang="ko-KR" sz="1400"/>
              <a:t>"</a:t>
            </a:r>
            <a:r>
              <a:rPr lang="ko-KR" altLang="en-US" sz="1400"/>
              <a:t>컴퓨팅 및 인재에 대한 투자를 빠르게 늘리기 위함</a:t>
            </a:r>
            <a:r>
              <a:rPr lang="en-US" altLang="ko-KR" sz="1400"/>
              <a:t>"</a:t>
            </a:r>
            <a:r>
              <a:rPr lang="ko-KR" altLang="en-US" sz="1400"/>
              <a:t>이라고 밝혔다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하지만 공동 창업자인 일론 머스크가 </a:t>
            </a:r>
            <a:r>
              <a:rPr lang="en-US" altLang="ko-KR" sz="1400"/>
              <a:t>2018</a:t>
            </a:r>
            <a:r>
              <a:rPr lang="ko-KR" altLang="en-US" sz="1400"/>
              <a:t>년 </a:t>
            </a:r>
            <a:r>
              <a:rPr lang="en-US" altLang="ko-KR" sz="1400"/>
              <a:t>OpenAI</a:t>
            </a:r>
            <a:r>
              <a:rPr lang="ko-KR" altLang="en-US" sz="1400"/>
              <a:t>에서 나온 이후 자회사 </a:t>
            </a:r>
            <a:r>
              <a:rPr lang="en" altLang="ko-Kore-KR" sz="1400"/>
              <a:t>Open AI LP</a:t>
            </a:r>
            <a:r>
              <a:rPr lang="ko-KR" altLang="en-US" sz="1400"/>
              <a:t>를 만들어 돈 목적의 회사가 되었다고 비판하였다</a:t>
            </a:r>
            <a:r>
              <a:rPr lang="en-US" altLang="ko-KR" sz="1400"/>
              <a:t>.</a:t>
            </a:r>
            <a:endParaRPr kumimoji="1"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265844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1C2AAE-7641-6849-A8A1-14559B4F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45A869-1079-0148-B6F9-F1E7E1B3B60A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57D17-A304-F144-8382-9B019CBEF5F3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2018.10</a:t>
            </a:r>
            <a:r>
              <a:rPr lang="ko-KR" altLang="en-US" sz="2400" dirty="0"/>
              <a:t> </a:t>
            </a:r>
            <a:r>
              <a:rPr lang="en-US" altLang="ko-KR" sz="2400" dirty="0"/>
              <a:t>BERT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9CCAB-8815-7146-90F2-0F0252EFFB4D}"/>
              </a:ext>
            </a:extLst>
          </p:cNvPr>
          <p:cNvSpPr txBox="1"/>
          <p:nvPr/>
        </p:nvSpPr>
        <p:spPr>
          <a:xfrm>
            <a:off x="554477" y="603115"/>
            <a:ext cx="469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구글에서 만든 </a:t>
            </a:r>
            <a:r>
              <a:rPr kumimoji="1" lang="en-US" altLang="ko-KR"/>
              <a:t>pre-trained language model</a:t>
            </a:r>
            <a:endParaRPr kumimoji="1" lang="ko-Kore-KR" altLang="en-US"/>
          </a:p>
        </p:txBody>
      </p:sp>
      <p:pic>
        <p:nvPicPr>
          <p:cNvPr id="6" name="Picture 3" descr="page7image26392800">
            <a:extLst>
              <a:ext uri="{FF2B5EF4-FFF2-40B4-BE49-F238E27FC236}">
                <a16:creationId xmlns:a16="http://schemas.microsoft.com/office/drawing/2014/main" id="{5E56B7E0-15B9-5344-ADBF-307CA7D7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9" y="1561611"/>
            <a:ext cx="78740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age7image26387392">
            <a:extLst>
              <a:ext uri="{FF2B5EF4-FFF2-40B4-BE49-F238E27FC236}">
                <a16:creationId xmlns:a16="http://schemas.microsoft.com/office/drawing/2014/main" id="{2E8634D4-4F88-E54C-BD7A-9D7D7EC9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380" y="1455848"/>
            <a:ext cx="2582660" cy="197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49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1C2AAE-7641-6849-A8A1-14559B4F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45A869-1079-0148-B6F9-F1E7E1B3B60A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57D17-A304-F144-8382-9B019CBEF5F3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2019.2</a:t>
            </a:r>
            <a:r>
              <a:rPr lang="ko-KR" altLang="en-US" sz="2400" dirty="0"/>
              <a:t> </a:t>
            </a:r>
            <a:r>
              <a:rPr lang="en-US" altLang="ko-KR" sz="2400" dirty="0"/>
              <a:t>GPT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EBF33-8759-9C48-AA64-E46EA00B56E1}"/>
              </a:ext>
            </a:extLst>
          </p:cNvPr>
          <p:cNvSpPr txBox="1"/>
          <p:nvPr/>
        </p:nvSpPr>
        <p:spPr>
          <a:xfrm>
            <a:off x="544286" y="1260367"/>
            <a:ext cx="9946954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ko-Kore-KR">
                <a:latin typeface="Arial" panose="020B0604020202020204" pitchFamily="34" charset="0"/>
                <a:ea typeface="ArialMT"/>
              </a:rPr>
              <a:t>●</a:t>
            </a:r>
            <a:r>
              <a:rPr lang="en-US" altLang="ko-Kore-KR">
                <a:latin typeface="Arial" panose="020B0604020202020204" pitchFamily="34" charset="0"/>
                <a:ea typeface="ArialMT"/>
              </a:rPr>
              <a:t> </a:t>
            </a:r>
            <a:r>
              <a:rPr lang="en-US" altLang="ko-KR">
                <a:latin typeface="Arial" panose="020B0604020202020204" pitchFamily="34" charset="0"/>
                <a:ea typeface="ArialMT"/>
              </a:rPr>
              <a:t>2019</a:t>
            </a:r>
            <a:r>
              <a:rPr lang="ko-KR" altLang="en-US">
                <a:latin typeface="Arial" panose="020B0604020202020204" pitchFamily="34" charset="0"/>
                <a:ea typeface="ArialMT"/>
              </a:rPr>
              <a:t>년 </a:t>
            </a:r>
            <a:r>
              <a:rPr lang="en-US" altLang="ko-KR"/>
              <a:t>Open AI</a:t>
            </a:r>
            <a:r>
              <a:rPr lang="ko-KR" altLang="en-US"/>
              <a:t>는 </a:t>
            </a:r>
            <a:r>
              <a:rPr lang="en-US" altLang="ko-KR"/>
              <a:t>4</a:t>
            </a:r>
            <a:r>
              <a:rPr lang="ko-KR" altLang="en-US"/>
              <a:t>번에 걸쳐 </a:t>
            </a:r>
            <a:r>
              <a:rPr lang="en" altLang="ko-Kore-KR"/>
              <a:t>GPT 2</a:t>
            </a:r>
            <a:r>
              <a:rPr lang="ko-KR" altLang="en-US"/>
              <a:t>를 공개</a:t>
            </a:r>
            <a:endParaRPr kumimoji="1" lang="en-US" altLang="ko-Kore-KR"/>
          </a:p>
          <a:p>
            <a:pPr>
              <a:lnSpc>
                <a:spcPct val="150000"/>
              </a:lnSpc>
            </a:pPr>
            <a:r>
              <a:rPr lang="ko-Kore-KR" altLang="ko-Kore-KR">
                <a:latin typeface="Arial" panose="020B0604020202020204" pitchFamily="34" charset="0"/>
                <a:ea typeface="ArialMT"/>
              </a:rPr>
              <a:t>●</a:t>
            </a:r>
            <a:r>
              <a:rPr lang="ko-Kore-KR" altLang="en-US">
                <a:latin typeface="Arial" panose="020B0604020202020204" pitchFamily="34" charset="0"/>
                <a:ea typeface="ArialMT"/>
              </a:rPr>
              <a:t> </a:t>
            </a:r>
            <a:r>
              <a:rPr lang="ko-KR" altLang="en-US"/>
              <a:t>인간과 유사한 수준의 글쓰기로 책 한 페이지의 분량을 단 </a:t>
            </a:r>
            <a:r>
              <a:rPr lang="en-US" altLang="ko-KR"/>
              <a:t>10</a:t>
            </a:r>
            <a:r>
              <a:rPr lang="ko-KR" altLang="en-US"/>
              <a:t>초 만에 만들어 낼 수 있는 수준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ore-KR" sz="1600">
                <a:latin typeface="Arial" panose="020B0604020202020204" pitchFamily="34" charset="0"/>
                <a:ea typeface="ArialMT"/>
              </a:rPr>
              <a:t>    -</a:t>
            </a:r>
            <a:r>
              <a:rPr lang="ko-Kore-KR" altLang="en-US" sz="1600">
                <a:latin typeface="Arial" panose="020B0604020202020204" pitchFamily="34" charset="0"/>
                <a:ea typeface="ArialMT"/>
              </a:rPr>
              <a:t> </a:t>
            </a:r>
            <a:r>
              <a:rPr lang="en" altLang="ko-Kore-KR" sz="1600"/>
              <a:t>AI</a:t>
            </a:r>
            <a:r>
              <a:rPr lang="ko-KR" altLang="en-US" sz="1600"/>
              <a:t>네트워크가 만든 </a:t>
            </a:r>
            <a:r>
              <a:rPr lang="en-US" altLang="ko-KR" sz="1600"/>
              <a:t>“</a:t>
            </a:r>
            <a:r>
              <a:rPr lang="en" altLang="ko-Kore-KR" sz="1600"/>
              <a:t>AI Writer</a:t>
            </a:r>
            <a:r>
              <a:rPr lang="en-US" altLang="ko-KR" sz="1600"/>
              <a:t>”</a:t>
            </a:r>
            <a:r>
              <a:rPr lang="ko-KR" altLang="en-US" sz="1600"/>
              <a:t>도 </a:t>
            </a:r>
            <a:r>
              <a:rPr lang="en" altLang="ko-Kore-KR" sz="1600"/>
              <a:t>GPT 2</a:t>
            </a:r>
            <a:r>
              <a:rPr lang="ko-KR" altLang="en-US" sz="1600"/>
              <a:t>를 기반으로 만들어짐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F4F75-E5B9-8C42-9051-A09E2416EC92}"/>
              </a:ext>
            </a:extLst>
          </p:cNvPr>
          <p:cNvSpPr txBox="1"/>
          <p:nvPr/>
        </p:nvSpPr>
        <p:spPr>
          <a:xfrm>
            <a:off x="554477" y="603115"/>
            <a:ext cx="808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15</a:t>
            </a:r>
            <a:r>
              <a:rPr lang="ko-KR" altLang="en-US"/>
              <a:t>억 개의 파라미터</a:t>
            </a:r>
            <a:r>
              <a:rPr lang="en-US" altLang="ko-KR"/>
              <a:t>(GPT 1</a:t>
            </a:r>
            <a:r>
              <a:rPr lang="ko-KR" altLang="en-US"/>
              <a:t>의 </a:t>
            </a:r>
            <a:r>
              <a:rPr lang="en-US" altLang="ko-KR"/>
              <a:t>10</a:t>
            </a:r>
            <a:r>
              <a:rPr lang="ko-KR" altLang="en-US"/>
              <a:t>배</a:t>
            </a:r>
            <a:r>
              <a:rPr lang="en-US" altLang="ko-KR"/>
              <a:t>)</a:t>
            </a:r>
            <a:r>
              <a:rPr lang="ko-KR" altLang="en-US"/>
              <a:t>를 가진 자연어처리 모델</a:t>
            </a:r>
            <a:r>
              <a:rPr lang="en-US" altLang="ko-KR"/>
              <a:t>(</a:t>
            </a:r>
            <a:r>
              <a:rPr lang="ko-KR" altLang="en-US"/>
              <a:t>데이터셋</a:t>
            </a:r>
            <a:r>
              <a:rPr lang="en-US" altLang="ko-KR"/>
              <a:t>: 40</a:t>
            </a:r>
            <a:r>
              <a:rPr lang="en" altLang="ko-Kore-KR"/>
              <a:t>GB</a:t>
            </a:r>
            <a:r>
              <a:rPr lang="en-US" altLang="ko-KR"/>
              <a:t>)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4592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1C2AAE-7641-6849-A8A1-14559B4F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45A869-1079-0148-B6F9-F1E7E1B3B60A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57D17-A304-F144-8382-9B019CBEF5F3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2020.6</a:t>
            </a:r>
            <a:r>
              <a:rPr lang="ko-KR" altLang="en-US" sz="2400" dirty="0"/>
              <a:t> </a:t>
            </a:r>
            <a:r>
              <a:rPr lang="en-US" altLang="ko-KR" sz="2400" dirty="0"/>
              <a:t>GPT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FDC8B-4378-3244-9879-CDFC3E14D884}"/>
              </a:ext>
            </a:extLst>
          </p:cNvPr>
          <p:cNvSpPr txBox="1"/>
          <p:nvPr/>
        </p:nvSpPr>
        <p:spPr>
          <a:xfrm>
            <a:off x="554477" y="603115"/>
            <a:ext cx="868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1750</a:t>
            </a:r>
            <a:r>
              <a:rPr lang="ko-KR" altLang="en-US"/>
              <a:t>억 개의 파라미터</a:t>
            </a:r>
            <a:r>
              <a:rPr lang="en-US" altLang="ko-KR"/>
              <a:t>(GPT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의 </a:t>
            </a:r>
            <a:r>
              <a:rPr lang="en-US" altLang="ko-KR"/>
              <a:t>100</a:t>
            </a:r>
            <a:r>
              <a:rPr lang="ko-KR" altLang="en-US"/>
              <a:t>배</a:t>
            </a:r>
            <a:r>
              <a:rPr lang="en-US" altLang="ko-KR"/>
              <a:t>)</a:t>
            </a:r>
            <a:r>
              <a:rPr lang="ko-KR" altLang="en-US"/>
              <a:t>를 가진 자연어처리 모델</a:t>
            </a:r>
            <a:r>
              <a:rPr lang="en-US" altLang="ko-KR"/>
              <a:t>(</a:t>
            </a:r>
            <a:r>
              <a:rPr lang="ko-KR" altLang="en-US"/>
              <a:t>데이터셋</a:t>
            </a:r>
            <a:r>
              <a:rPr lang="en-US" altLang="ko-KR"/>
              <a:t>: 570</a:t>
            </a:r>
            <a:r>
              <a:rPr lang="en" altLang="ko-Kore-KR"/>
              <a:t>G</a:t>
            </a:r>
            <a:r>
              <a:rPr lang="en-US" altLang="ko-Kore-KR"/>
              <a:t>B</a:t>
            </a:r>
            <a:r>
              <a:rPr lang="en-US" altLang="ko-KR"/>
              <a:t>)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5E705-6A69-1D47-8EF3-E14220F6086C}"/>
              </a:ext>
            </a:extLst>
          </p:cNvPr>
          <p:cNvSpPr txBox="1"/>
          <p:nvPr/>
        </p:nvSpPr>
        <p:spPr>
          <a:xfrm>
            <a:off x="554477" y="1113444"/>
            <a:ext cx="11322784" cy="512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ko-Kore-KR">
                <a:latin typeface="Arial" panose="020B0604020202020204" pitchFamily="34" charset="0"/>
                <a:ea typeface="ArialMT"/>
              </a:rPr>
              <a:t>●</a:t>
            </a:r>
            <a:r>
              <a:rPr lang="en-US" altLang="ko-Kore-KR">
                <a:latin typeface="Arial" panose="020B0604020202020204" pitchFamily="34" charset="0"/>
                <a:ea typeface="ArialMT"/>
              </a:rPr>
              <a:t> GPT</a:t>
            </a:r>
            <a:r>
              <a:rPr lang="ko-KR" altLang="en-US">
                <a:latin typeface="Arial" panose="020B0604020202020204" pitchFamily="34" charset="0"/>
                <a:ea typeface="ArialMT"/>
              </a:rPr>
              <a:t> </a:t>
            </a:r>
            <a:r>
              <a:rPr lang="en-US" altLang="ko-KR">
                <a:latin typeface="Arial" panose="020B0604020202020204" pitchFamily="34" charset="0"/>
                <a:ea typeface="ArialMT"/>
              </a:rPr>
              <a:t>3</a:t>
            </a:r>
            <a:r>
              <a:rPr lang="ko-KR" altLang="en-US">
                <a:latin typeface="Arial" panose="020B0604020202020204" pitchFamily="34" charset="0"/>
                <a:ea typeface="ArialMT"/>
              </a:rPr>
              <a:t>가 할 수 있는 일</a:t>
            </a:r>
            <a:endParaRPr lang="en-US" altLang="ko-Kore-KR">
              <a:latin typeface="Arial" panose="020B0604020202020204" pitchFamily="34" charset="0"/>
              <a:ea typeface="ArialMT"/>
            </a:endParaRPr>
          </a:p>
          <a:p>
            <a:pPr>
              <a:lnSpc>
                <a:spcPct val="150000"/>
              </a:lnSpc>
            </a:pPr>
            <a:r>
              <a:rPr lang="ko-KR" altLang="en-US" sz="1600"/>
              <a:t>   </a:t>
            </a:r>
            <a:r>
              <a:rPr lang="en-US" altLang="ko-KR" sz="1600"/>
              <a:t>-</a:t>
            </a:r>
            <a:r>
              <a:rPr lang="ko-KR" altLang="en-US" sz="1600"/>
              <a:t> 번역</a:t>
            </a:r>
            <a:r>
              <a:rPr lang="en-US" altLang="ko-KR" sz="1600"/>
              <a:t>/</a:t>
            </a:r>
            <a:r>
              <a:rPr lang="ko-KR" altLang="en-US" sz="1600"/>
              <a:t>작문</a:t>
            </a:r>
            <a:r>
              <a:rPr lang="en-US" altLang="ko-KR" sz="1600"/>
              <a:t>/</a:t>
            </a:r>
            <a:r>
              <a:rPr lang="ko-KR" altLang="en-US" sz="1600"/>
              <a:t>언어 관련 문제풀이</a:t>
            </a:r>
            <a:r>
              <a:rPr lang="en-US" altLang="ko-KR" sz="1600"/>
              <a:t>/</a:t>
            </a:r>
            <a:r>
              <a:rPr lang="ko-KR" altLang="en-US" sz="1600"/>
              <a:t>감성분석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ore-KR" altLang="en-US" sz="1600">
                <a:latin typeface="Arial" panose="020B0604020202020204" pitchFamily="34" charset="0"/>
                <a:ea typeface="ArialMT"/>
              </a:rPr>
              <a:t>    </a:t>
            </a:r>
            <a:r>
              <a:rPr lang="en-US" altLang="ko-Kore-KR" sz="1600">
                <a:latin typeface="Arial" panose="020B0604020202020204" pitchFamily="34" charset="0"/>
                <a:ea typeface="ArialMT"/>
              </a:rPr>
              <a:t>- </a:t>
            </a:r>
            <a:r>
              <a:rPr lang="ko-KR" altLang="en-US" sz="1600"/>
              <a:t>간단한 웹 코딩</a:t>
            </a:r>
            <a:r>
              <a:rPr lang="en-US" altLang="ko-KR" sz="1600"/>
              <a:t>/</a:t>
            </a:r>
            <a:r>
              <a:rPr lang="ko-KR" altLang="en-US" sz="1600"/>
              <a:t>사칙연산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kumimoji="1" lang="en-US" altLang="ko-Kore-KR"/>
          </a:p>
          <a:p>
            <a:pPr>
              <a:lnSpc>
                <a:spcPct val="150000"/>
              </a:lnSpc>
            </a:pPr>
            <a:r>
              <a:rPr lang="ko-Kore-KR" altLang="ko-Kore-KR">
                <a:latin typeface="Arial" panose="020B0604020202020204" pitchFamily="34" charset="0"/>
                <a:ea typeface="ArialMT"/>
              </a:rPr>
              <a:t>●</a:t>
            </a:r>
            <a:r>
              <a:rPr lang="en-US" altLang="ko-Kore-KR">
                <a:latin typeface="Arial" panose="020B0604020202020204" pitchFamily="34" charset="0"/>
                <a:ea typeface="ArialMT"/>
              </a:rPr>
              <a:t> </a:t>
            </a:r>
            <a:r>
              <a:rPr lang="ko-KR" altLang="en-US"/>
              <a:t>트랜스포머</a:t>
            </a:r>
            <a:r>
              <a:rPr lang="en-US" altLang="ko-KR"/>
              <a:t>(</a:t>
            </a:r>
            <a:r>
              <a:rPr lang="en" altLang="ko-Kore-KR"/>
              <a:t>transformers)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kumimoji="1" lang="ko-KR" altLang="en-US" sz="1600"/>
              <a:t>   </a:t>
            </a:r>
            <a:r>
              <a:rPr kumimoji="1" lang="en-US" altLang="ko-KR" sz="1600"/>
              <a:t>-</a:t>
            </a:r>
            <a:r>
              <a:rPr kumimoji="1" lang="ko-KR" altLang="en-US" sz="1600"/>
              <a:t> </a:t>
            </a:r>
            <a:r>
              <a:rPr lang="en-US" altLang="ko-KR" sz="1600"/>
              <a:t>2017</a:t>
            </a:r>
            <a:r>
              <a:rPr lang="ko-KR" altLang="en-US" sz="1600"/>
              <a:t>년 구글 브레인의 보고서 </a:t>
            </a:r>
            <a:r>
              <a:rPr lang="en-US" altLang="ko-KR" sz="1600"/>
              <a:t>“</a:t>
            </a:r>
            <a:r>
              <a:rPr lang="en" altLang="ko-Kore-KR" sz="1600"/>
              <a:t>Attention is all you need’</a:t>
            </a:r>
            <a:r>
              <a:rPr lang="en-US" altLang="ko-KR" sz="1600"/>
              <a:t>.</a:t>
            </a:r>
            <a:endParaRPr lang="en" altLang="ko-Kore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   </a:t>
            </a:r>
            <a:r>
              <a:rPr lang="en-US" altLang="ko-KR" sz="1600"/>
              <a:t>-</a:t>
            </a:r>
            <a:r>
              <a:rPr lang="ko-KR" altLang="en-US" sz="1600"/>
              <a:t> 트랜스포머는 다양한 모델의 밑거름이 됨</a:t>
            </a:r>
            <a:r>
              <a:rPr lang="en-US" altLang="ko-KR" sz="1600"/>
              <a:t>.</a:t>
            </a:r>
            <a:endParaRPr lang="en" altLang="ko-Kore-KR" sz="1600"/>
          </a:p>
          <a:p>
            <a:pPr>
              <a:lnSpc>
                <a:spcPct val="150000"/>
              </a:lnSpc>
            </a:pPr>
            <a:r>
              <a:rPr kumimoji="1" lang="ko-KR" altLang="en-US" sz="1600"/>
              <a:t>      ✔️ </a:t>
            </a:r>
            <a:r>
              <a:rPr lang="ko-KR" altLang="en-US" sz="1600"/>
              <a:t>구글의 </a:t>
            </a:r>
            <a:r>
              <a:rPr lang="en" altLang="ko-Kore-KR" sz="1600"/>
              <a:t>BERT, </a:t>
            </a:r>
            <a:r>
              <a:rPr lang="ko-KR" altLang="en-US" sz="1600"/>
              <a:t>마이크로소프트의 </a:t>
            </a:r>
            <a:r>
              <a:rPr lang="en" altLang="ko-KR" sz="1600"/>
              <a:t>Turing-NLG</a:t>
            </a:r>
            <a:r>
              <a:rPr lang="en-US" altLang="ko-KR" sz="1600"/>
              <a:t>(170</a:t>
            </a:r>
            <a:r>
              <a:rPr lang="ko-KR" altLang="en-US" sz="1600"/>
              <a:t>억 개 매개변수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endParaRPr kumimoji="1" lang="en-US" altLang="ko-Kore-KR" sz="1600"/>
          </a:p>
          <a:p>
            <a:pPr>
              <a:lnSpc>
                <a:spcPct val="150000"/>
              </a:lnSpc>
            </a:pPr>
            <a:r>
              <a:rPr lang="ko-Kore-KR" altLang="ko-Kore-KR">
                <a:latin typeface="Arial" panose="020B0604020202020204" pitchFamily="34" charset="0"/>
                <a:ea typeface="ArialMT"/>
              </a:rPr>
              <a:t>●</a:t>
            </a:r>
            <a:r>
              <a:rPr lang="en-US" altLang="ko-Kore-KR">
                <a:latin typeface="Arial" panose="020B0604020202020204" pitchFamily="34" charset="0"/>
                <a:ea typeface="ArialMT"/>
              </a:rPr>
              <a:t> </a:t>
            </a:r>
            <a:r>
              <a:rPr lang="en-US" altLang="ko-KR"/>
              <a:t>5000</a:t>
            </a:r>
            <a:r>
              <a:rPr lang="ko-KR" altLang="en-US"/>
              <a:t>억 개의 </a:t>
            </a:r>
            <a:r>
              <a:rPr lang="en" altLang="ko-Kore-KR"/>
              <a:t>token</a:t>
            </a:r>
            <a:r>
              <a:rPr lang="ko-KR" altLang="en-US"/>
              <a:t>을 포함한 데이터로 학습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 sz="1600"/>
              <a:t>   </a:t>
            </a:r>
            <a:r>
              <a:rPr lang="en-US" altLang="ko-KR" sz="1600"/>
              <a:t>-</a:t>
            </a:r>
            <a:r>
              <a:rPr lang="ko-KR" altLang="en-US" sz="1600"/>
              <a:t> 인터넷에서 크롤링 데이터</a:t>
            </a:r>
            <a:r>
              <a:rPr lang="en-US" altLang="ko-KR" sz="1600"/>
              <a:t>(</a:t>
            </a:r>
            <a:r>
              <a:rPr lang="ko-KR" altLang="en-US" sz="1600"/>
              <a:t>필터링 작업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r>
              <a:rPr lang="en-US" altLang="ko-KR" sz="1600"/>
              <a:t>+</a:t>
            </a:r>
            <a:r>
              <a:rPr lang="ko-KR" altLang="en-US" sz="1600"/>
              <a:t> 위키피디아 데이터</a:t>
            </a:r>
            <a:endParaRPr lang="en-US" altLang="ko-Kore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   </a:t>
            </a:r>
            <a:r>
              <a:rPr lang="en-US" altLang="ko-KR" sz="1600"/>
              <a:t>-</a:t>
            </a:r>
            <a:r>
              <a:rPr lang="ko-KR" altLang="en-US" sz="1600"/>
              <a:t> </a:t>
            </a:r>
            <a:r>
              <a:rPr lang="en-US" altLang="ko-KR" sz="1600"/>
              <a:t>raw </a:t>
            </a:r>
            <a:r>
              <a:rPr lang="ko-KR" altLang="en-US" sz="1600"/>
              <a:t>데이터가 </a:t>
            </a:r>
            <a:r>
              <a:rPr lang="en-US" altLang="ko-KR" sz="1600"/>
              <a:t>45</a:t>
            </a:r>
            <a:r>
              <a:rPr lang="ko-KR" altLang="en-US" sz="1600"/>
              <a:t> </a:t>
            </a:r>
            <a:r>
              <a:rPr lang="en" altLang="ko-Kore-KR" sz="1600"/>
              <a:t>TB</a:t>
            </a:r>
            <a:r>
              <a:rPr lang="ko-KR" altLang="en-US" sz="1600"/>
              <a:t>였고</a:t>
            </a:r>
            <a:r>
              <a:rPr lang="en-US" altLang="ko-KR" sz="1600"/>
              <a:t>, </a:t>
            </a:r>
            <a:r>
              <a:rPr lang="ko-KR" altLang="en-US" sz="1600"/>
              <a:t>필터링한 데이터는 </a:t>
            </a:r>
            <a:r>
              <a:rPr lang="en-US" altLang="ko-KR" sz="1600"/>
              <a:t>570</a:t>
            </a:r>
            <a:r>
              <a:rPr lang="ko-KR" altLang="en-US" sz="1600"/>
              <a:t> </a:t>
            </a:r>
            <a:r>
              <a:rPr lang="en" altLang="ko-Kore-KR" sz="1600"/>
              <a:t>GB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kumimoji="1" lang="ko-Kore-KR" altLang="en-US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1AD61B-DE55-CC4E-BE80-575984E7C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30" y="1432559"/>
            <a:ext cx="4159351" cy="4668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B20E06-3347-5E43-89A5-92165DD4D1E4}"/>
              </a:ext>
            </a:extLst>
          </p:cNvPr>
          <p:cNvSpPr txBox="1"/>
          <p:nvPr/>
        </p:nvSpPr>
        <p:spPr>
          <a:xfrm>
            <a:off x="7899446" y="6172861"/>
            <a:ext cx="3821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/>
              <a:t>https://github.com/nakosung/ai-dungeon-cli</a:t>
            </a:r>
            <a:endParaRPr kumimoji="1"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584218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1C2AAE-7641-6849-A8A1-14559B4F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45A869-1079-0148-B6F9-F1E7E1B3B60A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57D17-A304-F144-8382-9B019CBEF5F3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?</a:t>
            </a:r>
            <a:r>
              <a:rPr lang="ko-KR" altLang="en-US" sz="2400" dirty="0"/>
              <a:t> </a:t>
            </a:r>
            <a:r>
              <a:rPr lang="en-US" altLang="ko-KR" sz="2400" dirty="0"/>
              <a:t>GPT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C422C-8B81-E541-B327-66D4BB8190AE}"/>
              </a:ext>
            </a:extLst>
          </p:cNvPr>
          <p:cNvSpPr txBox="1"/>
          <p:nvPr/>
        </p:nvSpPr>
        <p:spPr>
          <a:xfrm>
            <a:off x="2007474" y="1540566"/>
            <a:ext cx="790556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"2032</a:t>
            </a:r>
            <a:r>
              <a:rPr lang="ko-KR" altLang="en-US"/>
              <a:t>년 이전에 </a:t>
            </a:r>
            <a:r>
              <a:rPr lang="en-US" altLang="ko-KR"/>
              <a:t>5</a:t>
            </a:r>
            <a:r>
              <a:rPr lang="ko-KR" altLang="en-US"/>
              <a:t>백만 달러 수준의 학습비용으로 </a:t>
            </a:r>
            <a:r>
              <a:rPr lang="en" altLang="ko-Kore-KR"/>
              <a:t>GPT-3</a:t>
            </a:r>
            <a:r>
              <a:rPr lang="ko-KR" altLang="en-US"/>
              <a:t>의 </a:t>
            </a:r>
            <a:r>
              <a:rPr lang="en-US" altLang="ko-KR"/>
              <a:t>1000</a:t>
            </a:r>
            <a:r>
              <a:rPr lang="ko-KR" altLang="en-US"/>
              <a:t>배 수준인 </a:t>
            </a:r>
            <a:endParaRPr lang="en-US" altLang="ko-KR"/>
          </a:p>
          <a:p>
            <a:pPr algn="ctr"/>
            <a:r>
              <a:rPr lang="en-US" altLang="ko-KR"/>
              <a:t>100</a:t>
            </a:r>
            <a:r>
              <a:rPr lang="ko-KR" altLang="en-US"/>
              <a:t>조 단위의 파라미터를 사전학습 시킨 </a:t>
            </a:r>
            <a:r>
              <a:rPr lang="en" altLang="ko-Kore-KR"/>
              <a:t>GPT-4 </a:t>
            </a:r>
            <a:r>
              <a:rPr lang="ko-KR" altLang="en-US"/>
              <a:t>출시가 가능하다</a:t>
            </a:r>
            <a:r>
              <a:rPr lang="en-US" altLang="ko-KR"/>
              <a:t>”</a:t>
            </a:r>
          </a:p>
          <a:p>
            <a:pPr algn="ctr"/>
            <a:endParaRPr lang="en-US" altLang="ko-KR"/>
          </a:p>
          <a:p>
            <a:pPr algn="r"/>
            <a:r>
              <a:rPr lang="en-US" altLang="ko-KR" sz="1600"/>
              <a:t>-</a:t>
            </a:r>
            <a:r>
              <a:rPr lang="ko-KR" altLang="en-US" sz="1600"/>
              <a:t> </a:t>
            </a:r>
            <a:r>
              <a:rPr lang="en" altLang="ko-Kore-KR" sz="1600"/>
              <a:t>MIT AI</a:t>
            </a:r>
            <a:r>
              <a:rPr lang="ko-KR" altLang="en-US" sz="1600"/>
              <a:t>연구원 렉스 프리드맨</a:t>
            </a:r>
            <a:r>
              <a:rPr lang="en-US" altLang="ko-KR" sz="1600"/>
              <a:t>(</a:t>
            </a:r>
            <a:r>
              <a:rPr lang="en" altLang="ko-Kore-KR" sz="1600"/>
              <a:t>Lex Fridman)</a:t>
            </a:r>
            <a:r>
              <a:rPr lang="ko-KR" altLang="en-US" sz="1600"/>
              <a:t> </a:t>
            </a:r>
            <a:r>
              <a:rPr lang="en-US" altLang="ko-KR" sz="1600"/>
              <a:t>-</a:t>
            </a:r>
            <a:endParaRPr kumimoji="1" lang="ko-Kore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406FB-0C58-5341-B542-A14718F97F3B}"/>
              </a:ext>
            </a:extLst>
          </p:cNvPr>
          <p:cNvSpPr txBox="1"/>
          <p:nvPr/>
        </p:nvSpPr>
        <p:spPr>
          <a:xfrm>
            <a:off x="554477" y="603115"/>
            <a:ext cx="834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인간 뇌 수준인 </a:t>
            </a:r>
            <a:r>
              <a:rPr kumimoji="1" lang="en-US" altLang="ko-KR"/>
              <a:t>100</a:t>
            </a:r>
            <a:r>
              <a:rPr kumimoji="1" lang="ko-KR" altLang="en-US"/>
              <a:t>조 개의 파라미터</a:t>
            </a:r>
            <a:r>
              <a:rPr kumimoji="1" lang="en-US" altLang="ko-KR"/>
              <a:t>(GPT 3</a:t>
            </a:r>
            <a:r>
              <a:rPr kumimoji="1" lang="ko-KR" altLang="en-US"/>
              <a:t>의 </a:t>
            </a:r>
            <a:r>
              <a:rPr kumimoji="1" lang="en-US" altLang="ko-KR"/>
              <a:t>1000</a:t>
            </a:r>
            <a:r>
              <a:rPr kumimoji="1" lang="ko-KR" altLang="en-US"/>
              <a:t>배</a:t>
            </a:r>
            <a:r>
              <a:rPr kumimoji="1" lang="en-US" altLang="ko-KR"/>
              <a:t>)</a:t>
            </a:r>
            <a:r>
              <a:rPr lang="ko-KR" altLang="en-US"/>
              <a:t>를 가질 자연어처리 모델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1892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9085" y="1120222"/>
            <a:ext cx="1160291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1943 </a:t>
            </a:r>
            <a:r>
              <a:rPr lang="en-US" altLang="ko-KR" sz="1600" b="1" dirty="0"/>
              <a:t>Neural Net </a:t>
            </a:r>
            <a:r>
              <a:rPr lang="en-US" altLang="ko-KR" sz="1600" dirty="0"/>
              <a:t>– </a:t>
            </a:r>
            <a:r>
              <a:rPr lang="ko-KR" altLang="en-US" sz="1600" dirty="0"/>
              <a:t>인공지능의 시작 </a:t>
            </a:r>
            <a:r>
              <a:rPr lang="en-US" altLang="ko-KR" sz="1600" dirty="0"/>
              <a:t>(Warren Sturgis McCulloch)</a:t>
            </a:r>
          </a:p>
          <a:p>
            <a:endParaRPr lang="en-US" altLang="ko-KR" sz="1600" dirty="0"/>
          </a:p>
          <a:p>
            <a:r>
              <a:rPr lang="en-US" altLang="ko-KR" sz="1600" dirty="0"/>
              <a:t>1958 </a:t>
            </a:r>
            <a:r>
              <a:rPr lang="en-US" altLang="ko-KR" sz="1600" b="1" dirty="0"/>
              <a:t>Perceptron </a:t>
            </a:r>
            <a:r>
              <a:rPr lang="en-US" altLang="ko-KR" sz="1600" dirty="0"/>
              <a:t>(Frank Rosenblatt)</a:t>
            </a:r>
            <a:endParaRPr lang="ko-KR" altLang="en-US" sz="1600" b="1" dirty="0"/>
          </a:p>
          <a:p>
            <a:endParaRPr lang="ko-KR" altLang="en-US" sz="1600" b="1" dirty="0"/>
          </a:p>
          <a:p>
            <a:r>
              <a:rPr lang="en-US" altLang="ko-KR" sz="1600" dirty="0"/>
              <a:t>1969~1979 </a:t>
            </a:r>
            <a:r>
              <a:rPr lang="en-US" altLang="ko-KR" sz="1600" b="1" dirty="0"/>
              <a:t>XOR </a:t>
            </a:r>
            <a:r>
              <a:rPr lang="ko-KR" altLang="en-US" sz="1600" b="1" dirty="0"/>
              <a:t>문제 </a:t>
            </a:r>
            <a:r>
              <a:rPr lang="en-US" altLang="ko-KR" sz="1600" dirty="0"/>
              <a:t>– </a:t>
            </a:r>
            <a:r>
              <a:rPr lang="ko-KR" altLang="en-US" sz="1600" dirty="0"/>
              <a:t>인공신경망의 첫번째 위기 </a:t>
            </a:r>
            <a:r>
              <a:rPr lang="en-US" altLang="ko-KR" sz="1600" dirty="0"/>
              <a:t>(Marvin Minsky)</a:t>
            </a:r>
            <a:endParaRPr lang="ko-KR" altLang="en-US" sz="1600" dirty="0"/>
          </a:p>
          <a:p>
            <a:endParaRPr lang="en-US" altLang="ko-KR" sz="1600" dirty="0"/>
          </a:p>
          <a:p>
            <a:r>
              <a:rPr lang="en-US" altLang="ko-KR" sz="1600" dirty="0"/>
              <a:t>1980 </a:t>
            </a:r>
            <a:r>
              <a:rPr lang="ko-KR" altLang="en-US" sz="1600" b="1" dirty="0"/>
              <a:t>다층 </a:t>
            </a:r>
            <a:r>
              <a:rPr lang="ko-KR" altLang="en-US" sz="1600" b="1" dirty="0" err="1"/>
              <a:t>퍼셉트론 </a:t>
            </a:r>
            <a:r>
              <a:rPr lang="en-US" altLang="ko-KR" sz="1600" dirty="0"/>
              <a:t>(</a:t>
            </a:r>
            <a:r>
              <a:rPr lang="ko-KR" altLang="en-US" sz="1600"/>
              <a:t>쿠니히코 후쿠시마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1986 </a:t>
            </a:r>
            <a:r>
              <a:rPr lang="ko-KR" altLang="en-US" sz="1600" b="1" dirty="0" err="1"/>
              <a:t>역전파 </a:t>
            </a:r>
            <a:r>
              <a:rPr lang="en-US" altLang="ko-KR" sz="1600" dirty="0"/>
              <a:t>(Geoffrey Everest Hinton)</a:t>
            </a:r>
          </a:p>
          <a:p>
            <a:endParaRPr lang="en-US" altLang="ko-KR" sz="1600" dirty="0"/>
          </a:p>
          <a:p>
            <a:r>
              <a:rPr lang="en-US" altLang="ko-KR" sz="1600" dirty="0"/>
              <a:t>1989</a:t>
            </a:r>
            <a:r>
              <a:rPr lang="ko-KR" altLang="en-US" sz="1600" dirty="0"/>
              <a:t> </a:t>
            </a:r>
            <a:r>
              <a:rPr lang="en-US" altLang="ko-KR" sz="1600" b="1" dirty="0"/>
              <a:t>CNN</a:t>
            </a:r>
            <a:r>
              <a:rPr lang="ko-KR" altLang="en-US" sz="1600" b="1" dirty="0"/>
              <a:t> </a:t>
            </a:r>
            <a:r>
              <a:rPr lang="en-US" altLang="ko-KR" sz="1600" dirty="0"/>
              <a:t>(Yann Lecun)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1990~2005 </a:t>
            </a:r>
            <a:r>
              <a:rPr lang="en-US" altLang="ko-KR" sz="1600" b="1" dirty="0"/>
              <a:t>Vanishing gradient </a:t>
            </a:r>
            <a:r>
              <a:rPr lang="ko-KR" altLang="en-US" sz="1600" b="1" dirty="0"/>
              <a:t>문제 </a:t>
            </a:r>
            <a:r>
              <a:rPr lang="en-US" altLang="ko-KR" sz="1600" dirty="0"/>
              <a:t>– </a:t>
            </a:r>
            <a:r>
              <a:rPr lang="ko-KR" altLang="en-US" sz="1600" dirty="0"/>
              <a:t>인공신경망의 두번째 위기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2006 </a:t>
            </a:r>
            <a:r>
              <a:rPr lang="en-US" altLang="ko-KR" sz="1600" b="1" dirty="0" err="1"/>
              <a:t>Relu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가중치 초기값</a:t>
            </a:r>
            <a:r>
              <a:rPr lang="en-US" altLang="ko-KR" sz="1600" b="1" dirty="0"/>
              <a:t> </a:t>
            </a:r>
            <a:r>
              <a:rPr lang="en-US" altLang="ko-KR" sz="1600" dirty="0"/>
              <a:t>(Geoffrey Everest Hinton)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dirty="0"/>
              <a:t>2011</a:t>
            </a:r>
            <a:r>
              <a:rPr lang="ko-KR" altLang="en-US" sz="1600" dirty="0"/>
              <a:t> </a:t>
            </a:r>
            <a:r>
              <a:rPr lang="en-US" altLang="ko-KR" sz="1600" b="1" dirty="0"/>
              <a:t>Drop out</a:t>
            </a:r>
            <a:r>
              <a:rPr lang="ko-KR" altLang="en-US" sz="1600" b="1" dirty="0"/>
              <a:t> </a:t>
            </a:r>
            <a:r>
              <a:rPr lang="en-US" altLang="ko-KR" sz="1600" dirty="0"/>
              <a:t>(Geoffrey Everest Hinton)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2012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이미지넷 대회 </a:t>
            </a:r>
            <a:r>
              <a:rPr lang="en" altLang="ko-KR" sz="1600" b="1" dirty="0"/>
              <a:t>breakthrough</a:t>
            </a:r>
            <a:r>
              <a:rPr lang="en-US" altLang="ko-KR" sz="1600" b="1" dirty="0"/>
              <a:t> </a:t>
            </a:r>
            <a:r>
              <a:rPr lang="en-US" altLang="ko-KR" sz="1600" dirty="0"/>
              <a:t>(Geoffrey Everest Hinton)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65F366-23D9-8249-BD47-74BFDEC0177E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03409-7AA9-9649-B5ED-B8F6899EF1D7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History of Deep learning</a:t>
            </a:r>
            <a:endParaRPr lang="ko-KR" altLang="en-US" sz="2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4EB6D4-30E9-A348-802D-C7A6FEAD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5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화살표 5"/>
          <p:cNvSpPr/>
          <p:nvPr/>
        </p:nvSpPr>
        <p:spPr>
          <a:xfrm>
            <a:off x="711200" y="3921760"/>
            <a:ext cx="11043920" cy="91440"/>
          </a:xfrm>
          <a:prstGeom prst="rightArrow">
            <a:avLst>
              <a:gd name="adj1" fmla="val 50000"/>
              <a:gd name="adj2" fmla="val 8937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4033520"/>
            <a:ext cx="11297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1940            1950            1960              1970            1980            1990            2000            2010            2020 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1132920" y="2488654"/>
            <a:ext cx="1127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1943 </a:t>
            </a:r>
          </a:p>
          <a:p>
            <a:r>
              <a:rPr lang="en-US" altLang="ko-KR" sz="1400" b="1" dirty="0"/>
              <a:t>Neural Net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676712" y="1580933"/>
            <a:ext cx="1116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1958 </a:t>
            </a:r>
          </a:p>
          <a:p>
            <a:r>
              <a:rPr lang="en-US" altLang="ko-KR" sz="1400" b="1" dirty="0"/>
              <a:t>Perceptron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288737" y="4965808"/>
            <a:ext cx="10394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1969 </a:t>
            </a:r>
          </a:p>
          <a:p>
            <a:r>
              <a:rPr lang="en-US" altLang="ko-KR" sz="1400" b="1" dirty="0"/>
              <a:t>XOR </a:t>
            </a:r>
            <a:r>
              <a:rPr lang="ko-KR" altLang="en-US" sz="1400" b="1" dirty="0"/>
              <a:t>문제 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5799101" y="2455598"/>
            <a:ext cx="1324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1980 </a:t>
            </a:r>
          </a:p>
          <a:p>
            <a:r>
              <a:rPr lang="ko-KR" altLang="en-US" sz="1400" b="1" dirty="0"/>
              <a:t>다층 </a:t>
            </a:r>
            <a:r>
              <a:rPr lang="ko-KR" altLang="en-US" sz="1400" b="1" dirty="0" err="1"/>
              <a:t>퍼셉트론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761866" y="1236981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1986 </a:t>
            </a:r>
          </a:p>
          <a:p>
            <a:r>
              <a:rPr lang="ko-KR" altLang="en-US" sz="1400" b="1" dirty="0" err="1"/>
              <a:t>역전파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7614189" y="5438731"/>
            <a:ext cx="1854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1986~2006</a:t>
            </a:r>
          </a:p>
          <a:p>
            <a:r>
              <a:rPr lang="en-US" altLang="ko-KR" sz="1400" b="1" dirty="0"/>
              <a:t>Vanishing gradient 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9238698" y="970289"/>
            <a:ext cx="1803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2006 </a:t>
            </a:r>
          </a:p>
          <a:p>
            <a:r>
              <a:rPr lang="en-US" altLang="ko-KR" sz="1400" b="1" dirty="0" err="1"/>
              <a:t>Relu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가중치 초기값</a:t>
            </a:r>
            <a:endParaRPr lang="ko-KR" altLang="en-US" sz="1400" dirty="0"/>
          </a:p>
        </p:txBody>
      </p:sp>
      <p:sp>
        <p:nvSpPr>
          <p:cNvPr id="16" name="자유형 15"/>
          <p:cNvSpPr/>
          <p:nvPr/>
        </p:nvSpPr>
        <p:spPr>
          <a:xfrm>
            <a:off x="944880" y="1493508"/>
            <a:ext cx="8524240" cy="3954207"/>
          </a:xfrm>
          <a:custGeom>
            <a:avLst/>
            <a:gdLst>
              <a:gd name="connsiteX0" fmla="*/ 0 w 8524240"/>
              <a:gd name="connsiteY0" fmla="*/ 2976880 h 4472356"/>
              <a:gd name="connsiteX1" fmla="*/ 680720 w 8524240"/>
              <a:gd name="connsiteY1" fmla="*/ 2103120 h 4472356"/>
              <a:gd name="connsiteX2" fmla="*/ 2123440 w 8524240"/>
              <a:gd name="connsiteY2" fmla="*/ 853440 h 4472356"/>
              <a:gd name="connsiteX3" fmla="*/ 3576320 w 8524240"/>
              <a:gd name="connsiteY3" fmla="*/ 3931920 h 4472356"/>
              <a:gd name="connsiteX4" fmla="*/ 5334000 w 8524240"/>
              <a:gd name="connsiteY4" fmla="*/ 1574800 h 4472356"/>
              <a:gd name="connsiteX5" fmla="*/ 6156960 w 8524240"/>
              <a:gd name="connsiteY5" fmla="*/ 579120 h 4472356"/>
              <a:gd name="connsiteX6" fmla="*/ 7040880 w 8524240"/>
              <a:gd name="connsiteY6" fmla="*/ 4470400 h 4472356"/>
              <a:gd name="connsiteX7" fmla="*/ 8524240 w 8524240"/>
              <a:gd name="connsiteY7" fmla="*/ 0 h 447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24240" h="4472356">
                <a:moveTo>
                  <a:pt x="0" y="2976880"/>
                </a:moveTo>
                <a:cubicBezTo>
                  <a:pt x="163406" y="2716953"/>
                  <a:pt x="326813" y="2457027"/>
                  <a:pt x="680720" y="2103120"/>
                </a:cubicBezTo>
                <a:cubicBezTo>
                  <a:pt x="1034627" y="1749213"/>
                  <a:pt x="1640840" y="548640"/>
                  <a:pt x="2123440" y="853440"/>
                </a:cubicBezTo>
                <a:cubicBezTo>
                  <a:pt x="2606040" y="1158240"/>
                  <a:pt x="3041227" y="3811693"/>
                  <a:pt x="3576320" y="3931920"/>
                </a:cubicBezTo>
                <a:cubicBezTo>
                  <a:pt x="4111413" y="4052147"/>
                  <a:pt x="4903893" y="2133600"/>
                  <a:pt x="5334000" y="1574800"/>
                </a:cubicBezTo>
                <a:cubicBezTo>
                  <a:pt x="5764107" y="1016000"/>
                  <a:pt x="5872480" y="96520"/>
                  <a:pt x="6156960" y="579120"/>
                </a:cubicBezTo>
                <a:cubicBezTo>
                  <a:pt x="6441440" y="1061720"/>
                  <a:pt x="6646333" y="4566920"/>
                  <a:pt x="7040880" y="4470400"/>
                </a:cubicBezTo>
                <a:cubicBezTo>
                  <a:pt x="7435427" y="4373880"/>
                  <a:pt x="8290560" y="690880"/>
                  <a:pt x="8524240" y="0"/>
                </a:cubicBezTo>
              </a:path>
            </a:pathLst>
          </a:custGeom>
          <a:noFill/>
          <a:ln w="22225">
            <a:solidFill>
              <a:srgbClr val="92D05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4800" y="1879600"/>
            <a:ext cx="139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발전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" y="5437892"/>
            <a:ext cx="139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위기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D267FD-6252-6041-B484-59EBEAB3931C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58161-0119-AC42-9DBC-8BDDE16CE516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딥러닝의 발전과 위기</a:t>
            </a:r>
            <a:endParaRPr lang="ko-KR" altLang="en-US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F1683D-06A7-484A-9A9C-C9728304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38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>
            <a:hlinkClick r:id="" action="ppaction://ole?verb=0"/>
            <a:extLst>
              <a:ext uri="{FF2B5EF4-FFF2-40B4-BE49-F238E27FC236}">
                <a16:creationId xmlns:a16="http://schemas.microsoft.com/office/drawing/2014/main" id="{E112D1FD-67CD-4F60-9186-35FCFB2D4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81690"/>
              </p:ext>
            </p:extLst>
          </p:nvPr>
        </p:nvGraphicFramePr>
        <p:xfrm>
          <a:off x="92075" y="92075"/>
          <a:ext cx="6096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" name="Presentation" r:id="rId3" imgW="6096246" imgH="3429123" progId="PowerPoint.Show.12">
                  <p:embed/>
                </p:oleObj>
              </mc:Choice>
              <mc:Fallback>
                <p:oleObj name="Presentation" r:id="rId3" imgW="6096246" imgH="34291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09600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hlinkClick r:id="" action="ppaction://ole?verb=0"/>
            <a:extLst>
              <a:ext uri="{FF2B5EF4-FFF2-40B4-BE49-F238E27FC236}">
                <a16:creationId xmlns:a16="http://schemas.microsoft.com/office/drawing/2014/main" id="{B57B3AC7-3BFE-4594-B209-6130276283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018753"/>
              </p:ext>
            </p:extLst>
          </p:nvPr>
        </p:nvGraphicFramePr>
        <p:xfrm>
          <a:off x="184150" y="184150"/>
          <a:ext cx="6096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" name="Presentation" r:id="rId5" imgW="6096246" imgH="3429123" progId="PowerPoint.Show.12">
                  <p:embed/>
                </p:oleObj>
              </mc:Choice>
              <mc:Fallback>
                <p:oleObj name="Presentation" r:id="rId5" imgW="6096246" imgH="34291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150" y="184150"/>
                        <a:ext cx="609600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hlinkClick r:id="" action="ppaction://ole?verb=0"/>
            <a:extLst>
              <a:ext uri="{FF2B5EF4-FFF2-40B4-BE49-F238E27FC236}">
                <a16:creationId xmlns:a16="http://schemas.microsoft.com/office/drawing/2014/main" id="{6D33A611-4C92-49B2-8520-FC0B42D369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347664"/>
              </p:ext>
            </p:extLst>
          </p:nvPr>
        </p:nvGraphicFramePr>
        <p:xfrm>
          <a:off x="276225" y="276225"/>
          <a:ext cx="6096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" name="Presentation" r:id="rId7" imgW="6096246" imgH="3429123" progId="PowerPoint.Show.12">
                  <p:embed/>
                </p:oleObj>
              </mc:Choice>
              <mc:Fallback>
                <p:oleObj name="Presentation" r:id="rId7" imgW="6096246" imgH="34291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225" y="276225"/>
                        <a:ext cx="609600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hlinkClick r:id="" action="ppaction://ole?verb=0"/>
            <a:extLst>
              <a:ext uri="{FF2B5EF4-FFF2-40B4-BE49-F238E27FC236}">
                <a16:creationId xmlns:a16="http://schemas.microsoft.com/office/drawing/2014/main" id="{0D6BAD4F-9ECF-4561-95AD-4AE70FFF93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988849"/>
              </p:ext>
            </p:extLst>
          </p:nvPr>
        </p:nvGraphicFramePr>
        <p:xfrm>
          <a:off x="479136" y="492991"/>
          <a:ext cx="6096000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" name="Presentation" r:id="rId9" imgW="6096246" imgH="3429123" progId="PowerPoint.Show.12">
                  <p:embed/>
                </p:oleObj>
              </mc:Choice>
              <mc:Fallback>
                <p:oleObj name="Presentation" r:id="rId9" imgW="6096246" imgH="34291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9136" y="492991"/>
                        <a:ext cx="6096000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BC32833-31DF-4B8C-A83F-AA42152A08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19261"/>
            <a:ext cx="12192000" cy="645458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0F5EE7-1E67-334A-810A-33D0ECC9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45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077"/>
          <a:stretch/>
        </p:blipFill>
        <p:spPr>
          <a:xfrm>
            <a:off x="1360366" y="1610218"/>
            <a:ext cx="3070253" cy="1957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3192" y="3571278"/>
            <a:ext cx="3669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워렌 </a:t>
            </a:r>
            <a:r>
              <a:rPr lang="ko-KR" altLang="en-US" sz="1200" dirty="0" err="1"/>
              <a:t>맥컬록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윌터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피츠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44286" y="577900"/>
            <a:ext cx="1150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뉴런 </a:t>
            </a:r>
            <a:r>
              <a:rPr lang="ko-KR" altLang="en-US" dirty="0" err="1"/>
              <a:t>인공신경망</a:t>
            </a:r>
            <a:r>
              <a:rPr lang="en-US" altLang="ko-KR" dirty="0" err="1"/>
              <a:t>(ANN)</a:t>
            </a:r>
            <a:r>
              <a:rPr lang="ko-KR" altLang="en-US" dirty="0"/>
              <a:t> 모델을 처음 생각해낸 사람은 신경생리학자 워렌 </a:t>
            </a:r>
            <a:r>
              <a:rPr lang="ko-KR" altLang="en-US" dirty="0" err="1"/>
              <a:t>맥컬록과</a:t>
            </a:r>
            <a:r>
              <a:rPr lang="ko-KR" altLang="en-US" dirty="0"/>
              <a:t> 수학자 </a:t>
            </a:r>
            <a:r>
              <a:rPr lang="ko-KR" altLang="en-US" dirty="0" err="1"/>
              <a:t>윌터</a:t>
            </a:r>
            <a:r>
              <a:rPr lang="ko-KR" altLang="en-US" dirty="0"/>
              <a:t> </a:t>
            </a:r>
            <a:r>
              <a:rPr lang="ko-KR" altLang="en-US" dirty="0" err="1"/>
              <a:t>피츠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69" y="4695871"/>
            <a:ext cx="969430" cy="96943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773900" y="4397272"/>
            <a:ext cx="274320" cy="2743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773900" y="4883522"/>
            <a:ext cx="274320" cy="274320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3900" y="5369772"/>
            <a:ext cx="274320" cy="274320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3900" y="5856022"/>
            <a:ext cx="274320" cy="274320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406548" y="5121291"/>
            <a:ext cx="274320" cy="2743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>
            <a:endCxn id="24" idx="2"/>
          </p:cNvCxnSpPr>
          <p:nvPr/>
        </p:nvCxnSpPr>
        <p:spPr>
          <a:xfrm>
            <a:off x="3029358" y="5043426"/>
            <a:ext cx="377190" cy="2150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3029358" y="5257143"/>
            <a:ext cx="388620" cy="27253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24" idx="2"/>
          </p:cNvCxnSpPr>
          <p:nvPr/>
        </p:nvCxnSpPr>
        <p:spPr>
          <a:xfrm flipV="1">
            <a:off x="3029358" y="5258451"/>
            <a:ext cx="377190" cy="7442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24" idx="2"/>
          </p:cNvCxnSpPr>
          <p:nvPr/>
        </p:nvCxnSpPr>
        <p:spPr>
          <a:xfrm>
            <a:off x="3029358" y="4569114"/>
            <a:ext cx="377190" cy="68933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162147" y="4346635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독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162147" y="4814932"/>
            <a:ext cx="532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지느러미</a:t>
            </a:r>
            <a:endParaRPr lang="ko-KR" altLang="en-US" sz="1100" dirty="0"/>
          </a:p>
        </p:txBody>
      </p:sp>
      <p:sp>
        <p:nvSpPr>
          <p:cNvPr id="67" name="TextBox 66"/>
          <p:cNvSpPr txBox="1"/>
          <p:nvPr/>
        </p:nvSpPr>
        <p:spPr>
          <a:xfrm>
            <a:off x="2162147" y="5376127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무늬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62147" y="5862377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꼬리</a:t>
            </a:r>
            <a:endParaRPr lang="ko-KR" altLang="en-US" sz="1100" dirty="0"/>
          </a:p>
        </p:txBody>
      </p:sp>
      <p:sp>
        <p:nvSpPr>
          <p:cNvPr id="69" name="TextBox 68"/>
          <p:cNvSpPr txBox="1"/>
          <p:nvPr/>
        </p:nvSpPr>
        <p:spPr>
          <a:xfrm>
            <a:off x="3924655" y="5637737"/>
            <a:ext cx="58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생존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87229" y="5724877"/>
            <a:ext cx="58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복어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25664" y="6280054"/>
            <a:ext cx="4024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인공신경망</a:t>
            </a:r>
            <a:r>
              <a:rPr lang="en-US" altLang="ko-KR" sz="1400" b="1" dirty="0"/>
              <a:t>(Artificial Neural Network)</a:t>
            </a:r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줄여서 </a:t>
            </a:r>
            <a:r>
              <a:rPr lang="en-US" altLang="ko-KR" sz="1400" b="1" dirty="0"/>
              <a:t>Neural Net)</a:t>
            </a:r>
            <a:endParaRPr lang="ko-KR" altLang="en-US" sz="1400" b="1" dirty="0"/>
          </a:p>
        </p:txBody>
      </p:sp>
      <p:sp>
        <p:nvSpPr>
          <p:cNvPr id="75" name="직사각형 74"/>
          <p:cNvSpPr/>
          <p:nvPr/>
        </p:nvSpPr>
        <p:spPr>
          <a:xfrm>
            <a:off x="480266" y="4061602"/>
            <a:ext cx="47056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논문 </a:t>
            </a:r>
            <a:r>
              <a:rPr lang="en-US" altLang="ko-KR" sz="1200" dirty="0"/>
              <a:t>"</a:t>
            </a:r>
            <a:r>
              <a:rPr lang="ko-KR" altLang="en-US" sz="1200" dirty="0"/>
              <a:t>신경 활동에 내재한 개념들의 논리적 계산</a:t>
            </a:r>
            <a:r>
              <a:rPr lang="en-US" altLang="ko-KR" sz="1200" dirty="0"/>
              <a:t>“(1943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4581552" y="6218499"/>
            <a:ext cx="223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아직까진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100" strike="sngStrike" dirty="0" err="1">
                <a:solidFill>
                  <a:srgbClr val="FF0000"/>
                </a:solidFill>
              </a:rPr>
              <a:t>딥러닝</a:t>
            </a:r>
            <a:endParaRPr lang="ko-KR" altLang="en-US" sz="1100" strike="sngStrike" dirty="0">
              <a:solidFill>
                <a:srgbClr val="FF0000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254" y="1425197"/>
            <a:ext cx="3902639" cy="1740083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592863" y="3246910"/>
            <a:ext cx="3669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신경세포</a:t>
            </a:r>
            <a:r>
              <a:rPr lang="en-US" altLang="ko-KR" sz="1200" dirty="0"/>
              <a:t>(Neuron)</a:t>
            </a:r>
            <a:r>
              <a:rPr lang="ko-KR" altLang="en-US" sz="1200" dirty="0"/>
              <a:t>의 구조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539" y="3882539"/>
            <a:ext cx="4091354" cy="2264192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592863" y="6243977"/>
            <a:ext cx="3669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신호 </a:t>
            </a:r>
            <a:r>
              <a:rPr lang="ko-KR" altLang="en-US" sz="1200" dirty="0"/>
              <a:t>전달의 원리</a:t>
            </a:r>
          </a:p>
        </p:txBody>
      </p:sp>
      <p:sp>
        <p:nvSpPr>
          <p:cNvPr id="85" name="자유형 84"/>
          <p:cNvSpPr/>
          <p:nvPr/>
        </p:nvSpPr>
        <p:spPr>
          <a:xfrm>
            <a:off x="3017520" y="1229360"/>
            <a:ext cx="8595360" cy="5323840"/>
          </a:xfrm>
          <a:custGeom>
            <a:avLst/>
            <a:gdLst>
              <a:gd name="connsiteX0" fmla="*/ 0 w 8595360"/>
              <a:gd name="connsiteY0" fmla="*/ 3129280 h 5323840"/>
              <a:gd name="connsiteX1" fmla="*/ 0 w 8595360"/>
              <a:gd name="connsiteY1" fmla="*/ 4338320 h 5323840"/>
              <a:gd name="connsiteX2" fmla="*/ 762000 w 8595360"/>
              <a:gd name="connsiteY2" fmla="*/ 4338320 h 5323840"/>
              <a:gd name="connsiteX3" fmla="*/ 762000 w 8595360"/>
              <a:gd name="connsiteY3" fmla="*/ 3769360 h 5323840"/>
              <a:gd name="connsiteX4" fmla="*/ 1798320 w 8595360"/>
              <a:gd name="connsiteY4" fmla="*/ 3769360 h 5323840"/>
              <a:gd name="connsiteX5" fmla="*/ 4124960 w 8595360"/>
              <a:gd name="connsiteY5" fmla="*/ 5323840 h 5323840"/>
              <a:gd name="connsiteX6" fmla="*/ 8595360 w 8595360"/>
              <a:gd name="connsiteY6" fmla="*/ 5323840 h 5323840"/>
              <a:gd name="connsiteX7" fmla="*/ 8595360 w 8595360"/>
              <a:gd name="connsiteY7" fmla="*/ 0 h 5323840"/>
              <a:gd name="connsiteX8" fmla="*/ 4033520 w 8595360"/>
              <a:gd name="connsiteY8" fmla="*/ 0 h 5323840"/>
              <a:gd name="connsiteX9" fmla="*/ 1788160 w 8595360"/>
              <a:gd name="connsiteY9" fmla="*/ 3108960 h 5323840"/>
              <a:gd name="connsiteX10" fmla="*/ 0 w 8595360"/>
              <a:gd name="connsiteY10" fmla="*/ 3129280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95360" h="5323840">
                <a:moveTo>
                  <a:pt x="0" y="3129280"/>
                </a:moveTo>
                <a:lnTo>
                  <a:pt x="0" y="4338320"/>
                </a:lnTo>
                <a:lnTo>
                  <a:pt x="762000" y="4338320"/>
                </a:lnTo>
                <a:lnTo>
                  <a:pt x="762000" y="3769360"/>
                </a:lnTo>
                <a:lnTo>
                  <a:pt x="1798320" y="3769360"/>
                </a:lnTo>
                <a:lnTo>
                  <a:pt x="4124960" y="5323840"/>
                </a:lnTo>
                <a:lnTo>
                  <a:pt x="8595360" y="5323840"/>
                </a:lnTo>
                <a:lnTo>
                  <a:pt x="8595360" y="0"/>
                </a:lnTo>
                <a:lnTo>
                  <a:pt x="4033520" y="0"/>
                </a:lnTo>
                <a:lnTo>
                  <a:pt x="1788160" y="3108960"/>
                </a:lnTo>
                <a:lnTo>
                  <a:pt x="0" y="3129280"/>
                </a:ln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4077718" y="5121291"/>
            <a:ext cx="274320" cy="274320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/>
          <p:cNvCxnSpPr>
            <a:stCxn id="24" idx="6"/>
            <a:endCxn id="86" idx="2"/>
          </p:cNvCxnSpPr>
          <p:nvPr/>
        </p:nvCxnSpPr>
        <p:spPr>
          <a:xfrm>
            <a:off x="3680868" y="5258451"/>
            <a:ext cx="39685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244577" y="5637737"/>
            <a:ext cx="58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연산</a:t>
            </a:r>
            <a:endParaRPr lang="ko-KR" altLang="en-US" sz="14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1CDD3E-BC4A-234D-A47E-315BFF023FFA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F6081F-BA41-7440-ADA0-BF696B6236E2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1943 Neural Net – </a:t>
            </a:r>
            <a:r>
              <a:rPr lang="ko-KR" altLang="en-US" sz="2400" dirty="0"/>
              <a:t>인공지능의 시작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F2551-3704-1940-ACDE-6A6EF26E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3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뉴럴넷 학습 과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137" y="2078928"/>
            <a:ext cx="7822434" cy="3519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3338" y="1079067"/>
            <a:ext cx="1150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ko-Kore-KR" sz="2000">
                <a:latin typeface="Arial" panose="020B0604020202020204" pitchFamily="34" charset="0"/>
                <a:ea typeface="ArialMT"/>
              </a:rPr>
              <a:t>●</a:t>
            </a:r>
            <a:r>
              <a:rPr lang="en-US" altLang="ko-Kore-KR" sz="2000">
                <a:latin typeface="Arial" panose="020B0604020202020204" pitchFamily="34" charset="0"/>
                <a:ea typeface="ArialMT"/>
              </a:rPr>
              <a:t> </a:t>
            </a:r>
            <a:r>
              <a:rPr lang="en-US" altLang="ko-KR" sz="2000" dirty="0"/>
              <a:t>Neural Net</a:t>
            </a:r>
            <a:r>
              <a:rPr lang="ko-KR" altLang="en-US" sz="2000" dirty="0"/>
              <a:t>의 학습 과정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877345-E073-3643-A429-537E8BB52EEF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3DD5C-2800-1F48-ACFE-B864B69C5112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1943 Neural Net – </a:t>
            </a:r>
            <a:r>
              <a:rPr lang="ko-KR" altLang="en-US" sz="2400" dirty="0"/>
              <a:t>인공지능의 시작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6C2DC0-4212-C743-9ABC-BF3C9753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6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4286" y="576536"/>
            <a:ext cx="1150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Neural Net</a:t>
            </a:r>
            <a:r>
              <a:rPr lang="ko-KR" altLang="en-US" sz="2000" dirty="0"/>
              <a:t>을 활용해서 실제 문제를 해결 </a:t>
            </a:r>
            <a:r>
              <a:rPr kumimoji="1" lang="en-US" altLang="ko-KR" sz="2000">
                <a:solidFill>
                  <a:srgbClr val="FF0000"/>
                </a:solidFill>
              </a:rPr>
              <a:t>-&gt;</a:t>
            </a:r>
            <a:r>
              <a:rPr kumimoji="1" lang="ko-KR" altLang="en-US" sz="2000">
                <a:solidFill>
                  <a:srgbClr val="FF0000"/>
                </a:solidFill>
              </a:rPr>
              <a:t> </a:t>
            </a:r>
            <a:r>
              <a:rPr kumimoji="1" lang="en-US" altLang="ko-KR" sz="2000">
                <a:solidFill>
                  <a:srgbClr val="FF0000"/>
                </a:solidFill>
              </a:rPr>
              <a:t>AI</a:t>
            </a:r>
            <a:r>
              <a:rPr kumimoji="1" lang="ko-KR" altLang="en-US" sz="2000">
                <a:solidFill>
                  <a:srgbClr val="FF0000"/>
                </a:solidFill>
              </a:rPr>
              <a:t> 투자 붐이 일어남</a:t>
            </a:r>
            <a:endParaRPr kumimoji="1" lang="ko-Kore-KR" altLang="en-US" sz="200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59804" y="3765444"/>
            <a:ext cx="1549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Frank Rosenblatt</a:t>
            </a:r>
            <a:endParaRPr lang="ko-KR" altLang="en-US" sz="1400" dirty="0"/>
          </a:p>
        </p:txBody>
      </p:sp>
      <p:pic>
        <p:nvPicPr>
          <p:cNvPr id="1026" name="Picture 2" descr="Frank Rosenblatt 이미지 검색결과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48" y="1364157"/>
            <a:ext cx="1846302" cy="24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9085" y="4815497"/>
            <a:ext cx="4531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Perceptron</a:t>
            </a:r>
          </a:p>
          <a:p>
            <a:r>
              <a:rPr lang="en-US" altLang="ko-KR" dirty="0"/>
              <a:t>Linear Classification</a:t>
            </a:r>
          </a:p>
          <a:p>
            <a:r>
              <a:rPr lang="en-US" altLang="ko-KR" dirty="0"/>
              <a:t>Feed forward neural network</a:t>
            </a:r>
          </a:p>
          <a:p>
            <a:r>
              <a:rPr lang="en-US" altLang="ko-KR" dirty="0"/>
              <a:t>Input, weight</a:t>
            </a:r>
          </a:p>
          <a:p>
            <a:r>
              <a:rPr lang="en-US" altLang="ko-KR" dirty="0"/>
              <a:t>Activation </a:t>
            </a:r>
            <a:r>
              <a:rPr lang="en-US" altLang="ko-KR" dirty="0" err="1"/>
              <a:t>fuction</a:t>
            </a:r>
            <a:r>
              <a:rPr lang="en-US" altLang="ko-KR" dirty="0"/>
              <a:t>(sigmoid)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645" y="1253765"/>
            <a:ext cx="6304927" cy="29837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09507" y="3156025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sigmoid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177" y="3688201"/>
            <a:ext cx="3174116" cy="763394"/>
          </a:xfrm>
          <a:prstGeom prst="rect">
            <a:avLst/>
          </a:prstGeom>
        </p:spPr>
      </p:pic>
      <p:pic>
        <p:nvPicPr>
          <p:cNvPr id="1028" name="Picture 4" descr="https://upload.wikimedia.org/wikipedia/commons/thumb/8/88/Logistic-curve.svg/1920px-Logistic-curve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403" y="4514602"/>
            <a:ext cx="3037738" cy="202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C9A61-8F7E-5B49-BF92-7D0EF5454382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72EE5-B13A-DD4F-A755-4F1DE8D92D2D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1958 Perceptron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589084" y="4096938"/>
            <a:ext cx="5085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논문 </a:t>
            </a:r>
            <a:r>
              <a:rPr lang="en-US" altLang="ko-KR" sz="1400" dirty="0"/>
              <a:t>“The perceptron: A probabilistic model for </a:t>
            </a:r>
          </a:p>
          <a:p>
            <a:r>
              <a:rPr lang="ko-KR" altLang="en-US" sz="1400" dirty="0"/>
              <a:t>       </a:t>
            </a:r>
            <a:r>
              <a:rPr lang="en-US" altLang="ko-KR" sz="1400" dirty="0"/>
              <a:t>information storage and organization in the brain.”</a:t>
            </a:r>
            <a:endParaRPr lang="ko-KR" altLang="en-US" sz="1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4E2C0F-8492-2B48-B9CA-16937100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76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마빈 민스키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26" y="1580095"/>
            <a:ext cx="3166745" cy="21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26772" y="3765444"/>
            <a:ext cx="12156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/>
              <a:t>Marvin Minsky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73338" y="4267417"/>
            <a:ext cx="49825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책 </a:t>
            </a:r>
            <a:r>
              <a:rPr lang="en-US" altLang="ko-KR" sz="1600" dirty="0"/>
              <a:t>“</a:t>
            </a:r>
            <a:r>
              <a:rPr lang="en-US" altLang="ko-KR" sz="1600" dirty="0" err="1"/>
              <a:t>Perceptrons</a:t>
            </a:r>
            <a:r>
              <a:rPr lang="en-US" altLang="ko-KR" sz="1600" dirty="0"/>
              <a:t>: an introduction to </a:t>
            </a:r>
          </a:p>
          <a:p>
            <a:r>
              <a:rPr lang="en-US" altLang="ko-KR" sz="1600" dirty="0"/>
              <a:t>     computational geometry”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73338" y="5217104"/>
            <a:ext cx="4531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“</a:t>
            </a:r>
            <a:r>
              <a:rPr lang="en-US" altLang="ko-KR" sz="1600" dirty="0" err="1"/>
              <a:t>Perceptrons</a:t>
            </a:r>
            <a:r>
              <a:rPr lang="ko-KR" altLang="en-US" sz="1600" dirty="0"/>
              <a:t>은 단순한 선형 </a:t>
            </a:r>
            <a:r>
              <a:rPr lang="ko-KR" altLang="en-US" sz="1600" dirty="0" err="1"/>
              <a:t>분류기이다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비선형 문제를 해결할 수 없다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예를 들어 </a:t>
            </a:r>
            <a:r>
              <a:rPr lang="en-US" altLang="ko-KR" sz="1600" dirty="0"/>
              <a:t>XOR </a:t>
            </a:r>
            <a:r>
              <a:rPr lang="ko-KR" altLang="en-US" sz="1600" dirty="0"/>
              <a:t>문제가 바로 그것이다</a:t>
            </a:r>
            <a:r>
              <a:rPr lang="en-US" altLang="ko-KR" sz="1600" dirty="0"/>
              <a:t>.”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84692" y="3652666"/>
            <a:ext cx="453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퍼셉트론이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r>
              <a:rPr lang="ko-KR" altLang="en-US" sz="1600" dirty="0"/>
              <a:t>해결 가능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189329" y="3652666"/>
            <a:ext cx="132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FF0000"/>
                </a:solidFill>
              </a:rPr>
              <a:t>퍼셉트론이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해결 불가능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8C4406-9CD9-6E4D-981A-1261FA922B15}"/>
              </a:ext>
            </a:extLst>
          </p:cNvPr>
          <p:cNvGrpSpPr/>
          <p:nvPr/>
        </p:nvGrpSpPr>
        <p:grpSpPr>
          <a:xfrm>
            <a:off x="4841812" y="1143977"/>
            <a:ext cx="6856852" cy="2444254"/>
            <a:chOff x="4541520" y="934065"/>
            <a:chExt cx="7457436" cy="2658344"/>
          </a:xfrm>
        </p:grpSpPr>
        <p:cxnSp>
          <p:nvCxnSpPr>
            <p:cNvPr id="10" name="직선 화살표 연결선 9"/>
            <p:cNvCxnSpPr/>
            <p:nvPr/>
          </p:nvCxnSpPr>
          <p:spPr>
            <a:xfrm flipV="1">
              <a:off x="5120312" y="1241159"/>
              <a:ext cx="0" cy="1493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7700952" y="1241159"/>
              <a:ext cx="0" cy="1493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5120312" y="2734679"/>
              <a:ext cx="1564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7700952" y="2734679"/>
              <a:ext cx="1564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571672" y="1545958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71672" y="2131664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52311" y="1545958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52311" y="2131664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13352" y="2734679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04232" y="2734679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33032" y="2734679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23912" y="2734679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13352" y="1432424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00B050"/>
                  </a:solidFill>
                </a:rPr>
                <a:t>+</a:t>
              </a:r>
              <a:endParaRPr lang="ko-KR" alt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04232" y="1432424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00B050"/>
                  </a:solidFill>
                </a:rPr>
                <a:t>+</a:t>
              </a:r>
              <a:endParaRPr lang="ko-KR" alt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04232" y="2020195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00B050"/>
                  </a:solidFill>
                </a:rPr>
                <a:t>+</a:t>
              </a:r>
              <a:endParaRPr lang="ko-KR" alt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13352" y="2020195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C000"/>
                  </a:solidFill>
                </a:rPr>
                <a:t>-</a:t>
              </a:r>
              <a:endParaRPr lang="ko-KR" altLang="en-US" sz="2800" dirty="0">
                <a:solidFill>
                  <a:srgbClr val="FFC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33032" y="1432424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C000"/>
                  </a:solidFill>
                </a:rPr>
                <a:t>-</a:t>
              </a:r>
              <a:endParaRPr lang="ko-KR" altLang="en-US" sz="2800" dirty="0">
                <a:solidFill>
                  <a:srgbClr val="FFC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523912" y="1432424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00B050"/>
                  </a:solidFill>
                </a:rPr>
                <a:t>+</a:t>
              </a:r>
              <a:endParaRPr lang="ko-KR" alt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23912" y="2020195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C000"/>
                  </a:solidFill>
                </a:rPr>
                <a:t>-</a:t>
              </a:r>
              <a:endParaRPr lang="ko-KR" altLang="en-US" sz="2800" dirty="0">
                <a:solidFill>
                  <a:srgbClr val="FFC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33032" y="2020195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C000"/>
                  </a:solidFill>
                </a:rPr>
                <a:t>-</a:t>
              </a:r>
              <a:endParaRPr lang="ko-KR" altLang="en-US" sz="2800" dirty="0">
                <a:solidFill>
                  <a:srgbClr val="FFC000"/>
                </a:solidFill>
              </a:endParaRPr>
            </a:p>
          </p:txBody>
        </p:sp>
        <p:cxnSp>
          <p:nvCxnSpPr>
            <p:cNvPr id="33" name="직선 연결선 32"/>
            <p:cNvCxnSpPr>
              <a:stCxn id="15" idx="3"/>
              <a:endCxn id="22" idx="0"/>
            </p:cNvCxnSpPr>
            <p:nvPr/>
          </p:nvCxnSpPr>
          <p:spPr>
            <a:xfrm>
              <a:off x="5120312" y="1730624"/>
              <a:ext cx="1158240" cy="10040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97191" y="1341106"/>
              <a:ext cx="1158240" cy="10040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096000" y="3181475"/>
              <a:ext cx="1930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선형 문제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976788" y="3184950"/>
              <a:ext cx="1930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XOR </a:t>
              </a:r>
              <a:r>
                <a:rPr lang="ko-KR" altLang="en-US" sz="1400" dirty="0"/>
                <a:t>문제</a:t>
              </a: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10200309" y="1241159"/>
              <a:ext cx="0" cy="1493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>
              <a:off x="10200309" y="2734679"/>
              <a:ext cx="1564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9651669" y="1545958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651669" y="2131664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393349" y="2734679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84229" y="2734679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393349" y="1432424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00B050"/>
                  </a:solidFill>
                </a:rPr>
                <a:t>+</a:t>
              </a:r>
              <a:endParaRPr lang="ko-KR" alt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084229" y="1432424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C000"/>
                  </a:solidFill>
                </a:rPr>
                <a:t>-</a:t>
              </a:r>
              <a:endParaRPr lang="ko-KR" altLang="en-US" sz="2800" dirty="0">
                <a:solidFill>
                  <a:srgbClr val="FFC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084229" y="2020195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00B050"/>
                  </a:solidFill>
                </a:rPr>
                <a:t>+</a:t>
              </a:r>
              <a:endParaRPr lang="ko-KR" alt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393349" y="2020195"/>
              <a:ext cx="548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C000"/>
                  </a:solidFill>
                </a:rPr>
                <a:t>-</a:t>
              </a:r>
              <a:endParaRPr lang="ko-KR" altLang="en-US" sz="2800" dirty="0">
                <a:solidFill>
                  <a:srgbClr val="FFC000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541520" y="934065"/>
              <a:ext cx="4902361" cy="2658344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708040" y="934065"/>
              <a:ext cx="2290916" cy="2658344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타원 59"/>
          <p:cNvSpPr/>
          <p:nvPr/>
        </p:nvSpPr>
        <p:spPr>
          <a:xfrm>
            <a:off x="7747938" y="4646557"/>
            <a:ext cx="274320" cy="2743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747938" y="5132807"/>
            <a:ext cx="274320" cy="274320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747938" y="5619057"/>
            <a:ext cx="274320" cy="2743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747938" y="6105307"/>
            <a:ext cx="274320" cy="274320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8798232" y="5347832"/>
            <a:ext cx="274320" cy="2743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7136185" y="4595920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독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136185" y="5064217"/>
            <a:ext cx="532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지느러미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7136185" y="5625412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무늬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136185" y="6111662"/>
            <a:ext cx="532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꼬리</a:t>
            </a:r>
            <a:endParaRPr lang="ko-KR" altLang="en-US" sz="1100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37" y="5000277"/>
            <a:ext cx="969430" cy="96943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066711" y="5064217"/>
            <a:ext cx="6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0000"/>
                </a:solidFill>
              </a:rPr>
              <a:t>?</a:t>
            </a:r>
            <a:endParaRPr lang="ko-KR" altLang="en-US" sz="4800" b="1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E6984B-3371-BD48-BAEC-6893001D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97F-FEF6-43A2-8E5E-FDC3AE8BFF3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DBB57EC-1E03-A94D-B98E-BA9264382BC6}"/>
              </a:ext>
            </a:extLst>
          </p:cNvPr>
          <p:cNvSpPr/>
          <p:nvPr/>
        </p:nvSpPr>
        <p:spPr>
          <a:xfrm>
            <a:off x="544286" y="505691"/>
            <a:ext cx="11647714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E3E95C-8856-444A-9604-F6D4530C59C8}"/>
              </a:ext>
            </a:extLst>
          </p:cNvPr>
          <p:cNvSpPr txBox="1"/>
          <p:nvPr/>
        </p:nvSpPr>
        <p:spPr>
          <a:xfrm>
            <a:off x="462224" y="35142"/>
            <a:ext cx="10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1969 XOR </a:t>
            </a:r>
            <a:r>
              <a:rPr lang="ko-KR" altLang="en-US" sz="2400" dirty="0"/>
              <a:t>문제 </a:t>
            </a:r>
            <a:r>
              <a:rPr lang="en-US" altLang="ko-KR" sz="2400" dirty="0"/>
              <a:t>– </a:t>
            </a:r>
            <a:r>
              <a:rPr lang="ko-KR" altLang="en-US" sz="2400" dirty="0"/>
              <a:t>퍼셉트론이 선형 문제는 푸는데 비선형 문제는 못 푼다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3269F67-0FA5-8B48-981D-B89A091F839E}"/>
              </a:ext>
            </a:extLst>
          </p:cNvPr>
          <p:cNvSpPr txBox="1"/>
          <p:nvPr/>
        </p:nvSpPr>
        <p:spPr>
          <a:xfrm>
            <a:off x="544286" y="577900"/>
            <a:ext cx="1150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후 </a:t>
            </a:r>
            <a:r>
              <a:rPr lang="en-US" altLang="ko-KR" dirty="0"/>
              <a:t>1980</a:t>
            </a:r>
            <a:r>
              <a:rPr lang="ko-KR" altLang="en-US" dirty="0"/>
              <a:t>년대까지 인공신경망의 첫번째 겨울이 찾아옴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8694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2019</Words>
  <Application>Microsoft Macintosh PowerPoint</Application>
  <PresentationFormat>와이드스크린</PresentationFormat>
  <Paragraphs>336</Paragraphs>
  <Slides>27</Slides>
  <Notes>16</Notes>
  <HiddenSlides>0</HiddenSlides>
  <MMClips>2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KoPub Dotum</vt:lpstr>
      <vt:lpstr>맑은 고딕</vt:lpstr>
      <vt:lpstr>Arial</vt:lpstr>
      <vt:lpstr>HelveticaNeue</vt:lpstr>
      <vt:lpstr>Office 테마</vt:lpstr>
      <vt:lpstr>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Donghwan Lee</dc:creator>
  <cp:lastModifiedBy>Donghwan Lee</cp:lastModifiedBy>
  <cp:revision>820</cp:revision>
  <dcterms:created xsi:type="dcterms:W3CDTF">2020-01-18T11:51:15Z</dcterms:created>
  <dcterms:modified xsi:type="dcterms:W3CDTF">2021-07-29T23:49:24Z</dcterms:modified>
</cp:coreProperties>
</file>